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8"/>
  </p:notesMasterIdLst>
  <p:sldIdLst>
    <p:sldId id="274" r:id="rId5"/>
    <p:sldId id="313" r:id="rId6"/>
    <p:sldId id="308" r:id="rId7"/>
    <p:sldId id="309" r:id="rId8"/>
    <p:sldId id="310" r:id="rId9"/>
    <p:sldId id="311" r:id="rId10"/>
    <p:sldId id="312" r:id="rId11"/>
    <p:sldId id="314" r:id="rId12"/>
    <p:sldId id="315" r:id="rId13"/>
    <p:sldId id="316" r:id="rId14"/>
    <p:sldId id="317" r:id="rId15"/>
    <p:sldId id="323" r:id="rId16"/>
    <p:sldId id="318" r:id="rId17"/>
    <p:sldId id="319" r:id="rId18"/>
    <p:sldId id="320" r:id="rId19"/>
    <p:sldId id="321" r:id="rId20"/>
    <p:sldId id="322" r:id="rId21"/>
    <p:sldId id="324" r:id="rId22"/>
    <p:sldId id="325" r:id="rId23"/>
    <p:sldId id="326" r:id="rId24"/>
    <p:sldId id="327" r:id="rId25"/>
    <p:sldId id="328" r:id="rId26"/>
    <p:sldId id="32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1" d="100"/>
          <a:sy n="61" d="100"/>
        </p:scale>
        <p:origin x="164" y="60"/>
      </p:cViewPr>
      <p:guideLst/>
    </p:cSldViewPr>
  </p:slideViewPr>
  <p:notesTextViewPr>
    <p:cViewPr>
      <p:scale>
        <a:sx n="1" d="1"/>
        <a:sy n="1" d="1"/>
      </p:scale>
      <p:origin x="0" y="0"/>
    </p:cViewPr>
  </p:notesTextViewPr>
  <p:sorterViewPr>
    <p:cViewPr>
      <p:scale>
        <a:sx n="100" d="100"/>
        <a:sy n="100" d="100"/>
      </p:scale>
      <p:origin x="0" y="-157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190F20-7EA5-481A-A10E-196AEAE58C46}" type="doc">
      <dgm:prSet loTypeId="urn:microsoft.com/office/officeart/2005/8/layout/radial4" loCatId="relationship" qsTypeId="urn:microsoft.com/office/officeart/2005/8/quickstyle/simple4" qsCatId="simple" csTypeId="urn:microsoft.com/office/officeart/2005/8/colors/accent1_3" csCatId="accent1" phldr="1"/>
      <dgm:spPr/>
      <dgm:t>
        <a:bodyPr/>
        <a:lstStyle/>
        <a:p>
          <a:endParaRPr lang="en-US"/>
        </a:p>
      </dgm:t>
    </dgm:pt>
    <dgm:pt modelId="{26602331-E4BB-4902-8772-8D889AA800CC}">
      <dgm:prSet phldrT="[Text]"/>
      <dgm:spPr/>
      <dgm:t>
        <a:bodyPr/>
        <a:lstStyle/>
        <a:p>
          <a:r>
            <a:rPr lang="en-US" b="1" dirty="0"/>
            <a:t>Key points:</a:t>
          </a:r>
          <a:endParaRPr lang="en-US" dirty="0"/>
        </a:p>
      </dgm:t>
    </dgm:pt>
    <dgm:pt modelId="{A8AB02BE-4755-4695-9F7A-1B99AD5DB061}" type="parTrans" cxnId="{2E3C6B25-90A0-4BBC-BCAE-44F538B08675}">
      <dgm:prSet/>
      <dgm:spPr/>
      <dgm:t>
        <a:bodyPr/>
        <a:lstStyle/>
        <a:p>
          <a:endParaRPr lang="en-US"/>
        </a:p>
      </dgm:t>
    </dgm:pt>
    <dgm:pt modelId="{AA846F47-09E9-4FFB-802E-713B32099331}" type="sibTrans" cxnId="{2E3C6B25-90A0-4BBC-BCAE-44F538B08675}">
      <dgm:prSet/>
      <dgm:spPr/>
      <dgm:t>
        <a:bodyPr/>
        <a:lstStyle/>
        <a:p>
          <a:endParaRPr lang="en-US"/>
        </a:p>
      </dgm:t>
    </dgm:pt>
    <dgm:pt modelId="{1456ABEE-13FF-4B17-9E19-404050497FDB}">
      <dgm:prSet phldrT="[Text]"/>
      <dgm:spPr/>
      <dgm:t>
        <a:bodyPr/>
        <a:lstStyle/>
        <a:p>
          <a:r>
            <a:rPr lang="en-US" dirty="0"/>
            <a:t>1-Adjacent to an upscale residential area</a:t>
          </a:r>
        </a:p>
      </dgm:t>
    </dgm:pt>
    <dgm:pt modelId="{2FE99F0F-0728-45A8-8F2B-4A59902A6A23}" type="parTrans" cxnId="{357F4B0E-3316-41C5-8E4E-D1B7C02CE6BA}">
      <dgm:prSet/>
      <dgm:spPr/>
      <dgm:t>
        <a:bodyPr/>
        <a:lstStyle/>
        <a:p>
          <a:endParaRPr lang="en-US"/>
        </a:p>
      </dgm:t>
    </dgm:pt>
    <dgm:pt modelId="{86075487-3C25-4291-84AF-EFC5D9FAE8B8}" type="sibTrans" cxnId="{357F4B0E-3316-41C5-8E4E-D1B7C02CE6BA}">
      <dgm:prSet/>
      <dgm:spPr/>
      <dgm:t>
        <a:bodyPr/>
        <a:lstStyle/>
        <a:p>
          <a:endParaRPr lang="en-US"/>
        </a:p>
      </dgm:t>
    </dgm:pt>
    <dgm:pt modelId="{7B781672-213F-4DB1-9EDD-221C9ACE2A09}">
      <dgm:prSet phldrT="[Text]"/>
      <dgm:spPr/>
      <dgm:t>
        <a:bodyPr/>
        <a:lstStyle/>
        <a:p>
          <a:r>
            <a:rPr lang="en-US" dirty="0"/>
            <a:t>2-Next to a chain store pharmacy</a:t>
          </a:r>
        </a:p>
      </dgm:t>
    </dgm:pt>
    <dgm:pt modelId="{DF5313F5-D804-461D-9DDA-B9A69F8672F3}" type="parTrans" cxnId="{BD0A9182-EF26-4377-9D31-5E90E77707A8}">
      <dgm:prSet/>
      <dgm:spPr/>
      <dgm:t>
        <a:bodyPr/>
        <a:lstStyle/>
        <a:p>
          <a:endParaRPr lang="en-US"/>
        </a:p>
      </dgm:t>
    </dgm:pt>
    <dgm:pt modelId="{9FA6E3EB-8D7F-4494-A11D-53B9B10CF221}" type="sibTrans" cxnId="{BD0A9182-EF26-4377-9D31-5E90E77707A8}">
      <dgm:prSet/>
      <dgm:spPr/>
      <dgm:t>
        <a:bodyPr/>
        <a:lstStyle/>
        <a:p>
          <a:endParaRPr lang="en-US"/>
        </a:p>
      </dgm:t>
    </dgm:pt>
    <dgm:pt modelId="{F550D671-8C4E-4F8B-9C1F-E7391904F386}">
      <dgm:prSet phldrT="[Text]"/>
      <dgm:spPr/>
      <dgm:t>
        <a:bodyPr/>
        <a:lstStyle/>
        <a:p>
          <a:r>
            <a:rPr lang="en-US" dirty="0"/>
            <a:t>3- Nearby medical arts building </a:t>
          </a:r>
        </a:p>
      </dgm:t>
    </dgm:pt>
    <dgm:pt modelId="{06A2E894-9EDE-48BA-963A-5EB96DF82F1F}" type="parTrans" cxnId="{4F514902-333E-493C-9EEA-6A1716C7F240}">
      <dgm:prSet/>
      <dgm:spPr/>
      <dgm:t>
        <a:bodyPr/>
        <a:lstStyle/>
        <a:p>
          <a:endParaRPr lang="en-US"/>
        </a:p>
      </dgm:t>
    </dgm:pt>
    <dgm:pt modelId="{6157DC7E-2F61-490D-A1D9-958FBE9963E6}" type="sibTrans" cxnId="{4F514902-333E-493C-9EEA-6A1716C7F240}">
      <dgm:prSet/>
      <dgm:spPr/>
      <dgm:t>
        <a:bodyPr/>
        <a:lstStyle/>
        <a:p>
          <a:endParaRPr lang="en-US"/>
        </a:p>
      </dgm:t>
    </dgm:pt>
    <dgm:pt modelId="{8868B4F2-225E-44D6-A0C6-424E6D78C227}" type="pres">
      <dgm:prSet presAssocID="{31190F20-7EA5-481A-A10E-196AEAE58C46}" presName="cycle" presStyleCnt="0">
        <dgm:presLayoutVars>
          <dgm:chMax val="1"/>
          <dgm:dir/>
          <dgm:animLvl val="ctr"/>
          <dgm:resizeHandles val="exact"/>
        </dgm:presLayoutVars>
      </dgm:prSet>
      <dgm:spPr/>
    </dgm:pt>
    <dgm:pt modelId="{DD26AC22-11C0-4A36-8B6B-43D299D02745}" type="pres">
      <dgm:prSet presAssocID="{26602331-E4BB-4902-8772-8D889AA800CC}" presName="centerShape" presStyleLbl="node0" presStyleIdx="0" presStyleCnt="1"/>
      <dgm:spPr/>
    </dgm:pt>
    <dgm:pt modelId="{34E1136B-8CCD-4F3A-A300-F76697A8F529}" type="pres">
      <dgm:prSet presAssocID="{2FE99F0F-0728-45A8-8F2B-4A59902A6A23}" presName="parTrans" presStyleLbl="bgSibTrans2D1" presStyleIdx="0" presStyleCnt="3"/>
      <dgm:spPr/>
    </dgm:pt>
    <dgm:pt modelId="{C2992351-FF76-4A5E-A443-7744FCC69C63}" type="pres">
      <dgm:prSet presAssocID="{1456ABEE-13FF-4B17-9E19-404050497FDB}" presName="node" presStyleLbl="node1" presStyleIdx="0" presStyleCnt="3">
        <dgm:presLayoutVars>
          <dgm:bulletEnabled val="1"/>
        </dgm:presLayoutVars>
      </dgm:prSet>
      <dgm:spPr/>
    </dgm:pt>
    <dgm:pt modelId="{6CD34E9B-CAFF-4915-8BCF-BDFDEECE34CB}" type="pres">
      <dgm:prSet presAssocID="{DF5313F5-D804-461D-9DDA-B9A69F8672F3}" presName="parTrans" presStyleLbl="bgSibTrans2D1" presStyleIdx="1" presStyleCnt="3"/>
      <dgm:spPr/>
    </dgm:pt>
    <dgm:pt modelId="{DF3E2052-B25A-46AE-A57C-5283FF130D4E}" type="pres">
      <dgm:prSet presAssocID="{7B781672-213F-4DB1-9EDD-221C9ACE2A09}" presName="node" presStyleLbl="node1" presStyleIdx="1" presStyleCnt="3">
        <dgm:presLayoutVars>
          <dgm:bulletEnabled val="1"/>
        </dgm:presLayoutVars>
      </dgm:prSet>
      <dgm:spPr/>
    </dgm:pt>
    <dgm:pt modelId="{E13F9894-BCE7-43CD-A2D1-C540FA4EBD96}" type="pres">
      <dgm:prSet presAssocID="{06A2E894-9EDE-48BA-963A-5EB96DF82F1F}" presName="parTrans" presStyleLbl="bgSibTrans2D1" presStyleIdx="2" presStyleCnt="3"/>
      <dgm:spPr/>
    </dgm:pt>
    <dgm:pt modelId="{5C120EE9-B7DF-40A1-BB02-372A1E29CDF6}" type="pres">
      <dgm:prSet presAssocID="{F550D671-8C4E-4F8B-9C1F-E7391904F386}" presName="node" presStyleLbl="node1" presStyleIdx="2" presStyleCnt="3">
        <dgm:presLayoutVars>
          <dgm:bulletEnabled val="1"/>
        </dgm:presLayoutVars>
      </dgm:prSet>
      <dgm:spPr/>
    </dgm:pt>
  </dgm:ptLst>
  <dgm:cxnLst>
    <dgm:cxn modelId="{4F514902-333E-493C-9EEA-6A1716C7F240}" srcId="{26602331-E4BB-4902-8772-8D889AA800CC}" destId="{F550D671-8C4E-4F8B-9C1F-E7391904F386}" srcOrd="2" destOrd="0" parTransId="{06A2E894-9EDE-48BA-963A-5EB96DF82F1F}" sibTransId="{6157DC7E-2F61-490D-A1D9-958FBE9963E6}"/>
    <dgm:cxn modelId="{357F4B0E-3316-41C5-8E4E-D1B7C02CE6BA}" srcId="{26602331-E4BB-4902-8772-8D889AA800CC}" destId="{1456ABEE-13FF-4B17-9E19-404050497FDB}" srcOrd="0" destOrd="0" parTransId="{2FE99F0F-0728-45A8-8F2B-4A59902A6A23}" sibTransId="{86075487-3C25-4291-84AF-EFC5D9FAE8B8}"/>
    <dgm:cxn modelId="{BCC39A1F-D4AF-4D1B-B1F5-4F6EBC1A97C0}" type="presOf" srcId="{31190F20-7EA5-481A-A10E-196AEAE58C46}" destId="{8868B4F2-225E-44D6-A0C6-424E6D78C227}" srcOrd="0" destOrd="0" presId="urn:microsoft.com/office/officeart/2005/8/layout/radial4"/>
    <dgm:cxn modelId="{2E3C6B25-90A0-4BBC-BCAE-44F538B08675}" srcId="{31190F20-7EA5-481A-A10E-196AEAE58C46}" destId="{26602331-E4BB-4902-8772-8D889AA800CC}" srcOrd="0" destOrd="0" parTransId="{A8AB02BE-4755-4695-9F7A-1B99AD5DB061}" sibTransId="{AA846F47-09E9-4FFB-802E-713B32099331}"/>
    <dgm:cxn modelId="{2E375D48-A2E5-49CD-8449-754C933CAAF5}" type="presOf" srcId="{26602331-E4BB-4902-8772-8D889AA800CC}" destId="{DD26AC22-11C0-4A36-8B6B-43D299D02745}" srcOrd="0" destOrd="0" presId="urn:microsoft.com/office/officeart/2005/8/layout/radial4"/>
    <dgm:cxn modelId="{7C76EC6A-708A-4332-9276-8B1A3E0A974A}" type="presOf" srcId="{DF5313F5-D804-461D-9DDA-B9A69F8672F3}" destId="{6CD34E9B-CAFF-4915-8BCF-BDFDEECE34CB}" srcOrd="0" destOrd="0" presId="urn:microsoft.com/office/officeart/2005/8/layout/radial4"/>
    <dgm:cxn modelId="{017BCF76-757B-46E0-9656-B66B756764D2}" type="presOf" srcId="{F550D671-8C4E-4F8B-9C1F-E7391904F386}" destId="{5C120EE9-B7DF-40A1-BB02-372A1E29CDF6}" srcOrd="0" destOrd="0" presId="urn:microsoft.com/office/officeart/2005/8/layout/radial4"/>
    <dgm:cxn modelId="{BD0A9182-EF26-4377-9D31-5E90E77707A8}" srcId="{26602331-E4BB-4902-8772-8D889AA800CC}" destId="{7B781672-213F-4DB1-9EDD-221C9ACE2A09}" srcOrd="1" destOrd="0" parTransId="{DF5313F5-D804-461D-9DDA-B9A69F8672F3}" sibTransId="{9FA6E3EB-8D7F-4494-A11D-53B9B10CF221}"/>
    <dgm:cxn modelId="{05A59F8C-9312-4739-9468-3AC03E8B0B30}" type="presOf" srcId="{7B781672-213F-4DB1-9EDD-221C9ACE2A09}" destId="{DF3E2052-B25A-46AE-A57C-5283FF130D4E}" srcOrd="0" destOrd="0" presId="urn:microsoft.com/office/officeart/2005/8/layout/radial4"/>
    <dgm:cxn modelId="{148062CA-8179-4458-B56C-951D72E52C27}" type="presOf" srcId="{2FE99F0F-0728-45A8-8F2B-4A59902A6A23}" destId="{34E1136B-8CCD-4F3A-A300-F76697A8F529}" srcOrd="0" destOrd="0" presId="urn:microsoft.com/office/officeart/2005/8/layout/radial4"/>
    <dgm:cxn modelId="{DE7C19EB-127F-430B-AF9F-0061A52AD450}" type="presOf" srcId="{1456ABEE-13FF-4B17-9E19-404050497FDB}" destId="{C2992351-FF76-4A5E-A443-7744FCC69C63}" srcOrd="0" destOrd="0" presId="urn:microsoft.com/office/officeart/2005/8/layout/radial4"/>
    <dgm:cxn modelId="{B6801EFA-B6FE-44BE-B0D1-65ED1FAC05DB}" type="presOf" srcId="{06A2E894-9EDE-48BA-963A-5EB96DF82F1F}" destId="{E13F9894-BCE7-43CD-A2D1-C540FA4EBD96}" srcOrd="0" destOrd="0" presId="urn:microsoft.com/office/officeart/2005/8/layout/radial4"/>
    <dgm:cxn modelId="{B31FDAE5-5703-49C2-8C24-CBE489E5E0CD}" type="presParOf" srcId="{8868B4F2-225E-44D6-A0C6-424E6D78C227}" destId="{DD26AC22-11C0-4A36-8B6B-43D299D02745}" srcOrd="0" destOrd="0" presId="urn:microsoft.com/office/officeart/2005/8/layout/radial4"/>
    <dgm:cxn modelId="{09EC7254-309F-4E67-BC29-B07DEC9DDC74}" type="presParOf" srcId="{8868B4F2-225E-44D6-A0C6-424E6D78C227}" destId="{34E1136B-8CCD-4F3A-A300-F76697A8F529}" srcOrd="1" destOrd="0" presId="urn:microsoft.com/office/officeart/2005/8/layout/radial4"/>
    <dgm:cxn modelId="{E6DFF7A4-0379-45CF-B280-EE8CA06365AB}" type="presParOf" srcId="{8868B4F2-225E-44D6-A0C6-424E6D78C227}" destId="{C2992351-FF76-4A5E-A443-7744FCC69C63}" srcOrd="2" destOrd="0" presId="urn:microsoft.com/office/officeart/2005/8/layout/radial4"/>
    <dgm:cxn modelId="{0E0B3FB1-E5E6-487B-B5AE-7EE04F8B7D27}" type="presParOf" srcId="{8868B4F2-225E-44D6-A0C6-424E6D78C227}" destId="{6CD34E9B-CAFF-4915-8BCF-BDFDEECE34CB}" srcOrd="3" destOrd="0" presId="urn:microsoft.com/office/officeart/2005/8/layout/radial4"/>
    <dgm:cxn modelId="{90D83AEE-FA6A-416E-8649-130649FDD2A4}" type="presParOf" srcId="{8868B4F2-225E-44D6-A0C6-424E6D78C227}" destId="{DF3E2052-B25A-46AE-A57C-5283FF130D4E}" srcOrd="4" destOrd="0" presId="urn:microsoft.com/office/officeart/2005/8/layout/radial4"/>
    <dgm:cxn modelId="{945505EC-01B3-432C-8E9B-0AF2511DED5A}" type="presParOf" srcId="{8868B4F2-225E-44D6-A0C6-424E6D78C227}" destId="{E13F9894-BCE7-43CD-A2D1-C540FA4EBD96}" srcOrd="5" destOrd="0" presId="urn:microsoft.com/office/officeart/2005/8/layout/radial4"/>
    <dgm:cxn modelId="{BE7E5580-D7AE-4F98-9122-02BEB10A8ED8}" type="presParOf" srcId="{8868B4F2-225E-44D6-A0C6-424E6D78C227}" destId="{5C120EE9-B7DF-40A1-BB02-372A1E29CDF6}"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26AC22-11C0-4A36-8B6B-43D299D02745}">
      <dsp:nvSpPr>
        <dsp:cNvPr id="0" name=""/>
        <dsp:cNvSpPr/>
      </dsp:nvSpPr>
      <dsp:spPr>
        <a:xfrm>
          <a:off x="1221151" y="1947947"/>
          <a:ext cx="1126358" cy="1126358"/>
        </a:xfrm>
        <a:prstGeom prst="ellipse">
          <a:avLst/>
        </a:prstGeom>
        <a:gradFill rotWithShape="0">
          <a:gsLst>
            <a:gs pos="0">
              <a:schemeClr val="accent1">
                <a:shade val="80000"/>
                <a:hueOff val="0"/>
                <a:satOff val="0"/>
                <a:lumOff val="0"/>
                <a:alphaOff val="0"/>
                <a:tint val="98000"/>
                <a:lumMod val="110000"/>
              </a:schemeClr>
            </a:gs>
            <a:gs pos="84000">
              <a:schemeClr val="accent1">
                <a:shade val="8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b="1" kern="1200" dirty="0"/>
            <a:t>Key points:</a:t>
          </a:r>
          <a:endParaRPr lang="en-US" sz="2100" kern="1200" dirty="0"/>
        </a:p>
      </dsp:txBody>
      <dsp:txXfrm>
        <a:off x="1386102" y="2112898"/>
        <a:ext cx="796456" cy="796456"/>
      </dsp:txXfrm>
    </dsp:sp>
    <dsp:sp modelId="{34E1136B-8CCD-4F3A-A300-F76697A8F529}">
      <dsp:nvSpPr>
        <dsp:cNvPr id="0" name=""/>
        <dsp:cNvSpPr/>
      </dsp:nvSpPr>
      <dsp:spPr>
        <a:xfrm rot="12900000">
          <a:off x="454807" y="1737210"/>
          <a:ext cx="906965" cy="321012"/>
        </a:xfrm>
        <a:prstGeom prst="leftArrow">
          <a:avLst>
            <a:gd name="adj1" fmla="val 60000"/>
            <a:gd name="adj2" fmla="val 50000"/>
          </a:avLst>
        </a:prstGeom>
        <a:gradFill rotWithShape="0">
          <a:gsLst>
            <a:gs pos="0">
              <a:schemeClr val="accent1">
                <a:shade val="90000"/>
                <a:hueOff val="0"/>
                <a:satOff val="0"/>
                <a:lumOff val="0"/>
                <a:alphaOff val="0"/>
                <a:tint val="98000"/>
                <a:lumMod val="110000"/>
              </a:schemeClr>
            </a:gs>
            <a:gs pos="84000">
              <a:schemeClr val="accent1">
                <a:shade val="9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C2992351-FF76-4A5E-A443-7744FCC69C63}">
      <dsp:nvSpPr>
        <dsp:cNvPr id="0" name=""/>
        <dsp:cNvSpPr/>
      </dsp:nvSpPr>
      <dsp:spPr>
        <a:xfrm>
          <a:off x="1798" y="1209593"/>
          <a:ext cx="1070040" cy="856032"/>
        </a:xfrm>
        <a:prstGeom prst="roundRect">
          <a:avLst>
            <a:gd name="adj" fmla="val 10000"/>
          </a:avLst>
        </a:prstGeom>
        <a:gradFill rotWithShape="0">
          <a:gsLst>
            <a:gs pos="0">
              <a:schemeClr val="accent1">
                <a:shade val="80000"/>
                <a:hueOff val="0"/>
                <a:satOff val="0"/>
                <a:lumOff val="0"/>
                <a:alphaOff val="0"/>
                <a:tint val="98000"/>
                <a:lumMod val="110000"/>
              </a:schemeClr>
            </a:gs>
            <a:gs pos="84000">
              <a:schemeClr val="accent1">
                <a:shade val="80000"/>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1-Adjacent to an upscale residential area</a:t>
          </a:r>
        </a:p>
      </dsp:txBody>
      <dsp:txXfrm>
        <a:off x="26870" y="1234665"/>
        <a:ext cx="1019896" cy="805888"/>
      </dsp:txXfrm>
    </dsp:sp>
    <dsp:sp modelId="{6CD34E9B-CAFF-4915-8BCF-BDFDEECE34CB}">
      <dsp:nvSpPr>
        <dsp:cNvPr id="0" name=""/>
        <dsp:cNvSpPr/>
      </dsp:nvSpPr>
      <dsp:spPr>
        <a:xfrm rot="16200000">
          <a:off x="1330847" y="1281172"/>
          <a:ext cx="906965" cy="321012"/>
        </a:xfrm>
        <a:prstGeom prst="leftArrow">
          <a:avLst>
            <a:gd name="adj1" fmla="val 60000"/>
            <a:gd name="adj2" fmla="val 50000"/>
          </a:avLst>
        </a:prstGeom>
        <a:gradFill rotWithShape="0">
          <a:gsLst>
            <a:gs pos="0">
              <a:schemeClr val="accent1">
                <a:shade val="90000"/>
                <a:hueOff val="-265782"/>
                <a:satOff val="-12416"/>
                <a:lumOff val="14989"/>
                <a:alphaOff val="0"/>
                <a:tint val="98000"/>
                <a:lumMod val="110000"/>
              </a:schemeClr>
            </a:gs>
            <a:gs pos="84000">
              <a:schemeClr val="accent1">
                <a:shade val="90000"/>
                <a:hueOff val="-265782"/>
                <a:satOff val="-12416"/>
                <a:lumOff val="14989"/>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DF3E2052-B25A-46AE-A57C-5283FF130D4E}">
      <dsp:nvSpPr>
        <dsp:cNvPr id="0" name=""/>
        <dsp:cNvSpPr/>
      </dsp:nvSpPr>
      <dsp:spPr>
        <a:xfrm>
          <a:off x="1249310" y="560179"/>
          <a:ext cx="1070040" cy="856032"/>
        </a:xfrm>
        <a:prstGeom prst="roundRect">
          <a:avLst>
            <a:gd name="adj" fmla="val 10000"/>
          </a:avLst>
        </a:prstGeom>
        <a:gradFill rotWithShape="0">
          <a:gsLst>
            <a:gs pos="0">
              <a:schemeClr val="accent1">
                <a:shade val="80000"/>
                <a:hueOff val="-265675"/>
                <a:satOff val="-12668"/>
                <a:lumOff val="16165"/>
                <a:alphaOff val="0"/>
                <a:tint val="98000"/>
                <a:lumMod val="110000"/>
              </a:schemeClr>
            </a:gs>
            <a:gs pos="84000">
              <a:schemeClr val="accent1">
                <a:shade val="80000"/>
                <a:hueOff val="-265675"/>
                <a:satOff val="-12668"/>
                <a:lumOff val="16165"/>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2-Next to a chain store pharmacy</a:t>
          </a:r>
        </a:p>
      </dsp:txBody>
      <dsp:txXfrm>
        <a:off x="1274382" y="585251"/>
        <a:ext cx="1019896" cy="805888"/>
      </dsp:txXfrm>
    </dsp:sp>
    <dsp:sp modelId="{E13F9894-BCE7-43CD-A2D1-C540FA4EBD96}">
      <dsp:nvSpPr>
        <dsp:cNvPr id="0" name=""/>
        <dsp:cNvSpPr/>
      </dsp:nvSpPr>
      <dsp:spPr>
        <a:xfrm rot="19500000">
          <a:off x="2206888" y="1737210"/>
          <a:ext cx="906965" cy="321012"/>
        </a:xfrm>
        <a:prstGeom prst="leftArrow">
          <a:avLst>
            <a:gd name="adj1" fmla="val 60000"/>
            <a:gd name="adj2" fmla="val 50000"/>
          </a:avLst>
        </a:prstGeom>
        <a:gradFill rotWithShape="0">
          <a:gsLst>
            <a:gs pos="0">
              <a:schemeClr val="accent1">
                <a:shade val="90000"/>
                <a:hueOff val="-531563"/>
                <a:satOff val="-24832"/>
                <a:lumOff val="29978"/>
                <a:alphaOff val="0"/>
                <a:tint val="98000"/>
                <a:lumMod val="110000"/>
              </a:schemeClr>
            </a:gs>
            <a:gs pos="84000">
              <a:schemeClr val="accent1">
                <a:shade val="90000"/>
                <a:hueOff val="-531563"/>
                <a:satOff val="-24832"/>
                <a:lumOff val="29978"/>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sp>
    <dsp:sp modelId="{5C120EE9-B7DF-40A1-BB02-372A1E29CDF6}">
      <dsp:nvSpPr>
        <dsp:cNvPr id="0" name=""/>
        <dsp:cNvSpPr/>
      </dsp:nvSpPr>
      <dsp:spPr>
        <a:xfrm>
          <a:off x="2496822" y="1209593"/>
          <a:ext cx="1070040" cy="856032"/>
        </a:xfrm>
        <a:prstGeom prst="roundRect">
          <a:avLst>
            <a:gd name="adj" fmla="val 10000"/>
          </a:avLst>
        </a:prstGeom>
        <a:gradFill rotWithShape="0">
          <a:gsLst>
            <a:gs pos="0">
              <a:schemeClr val="accent1">
                <a:shade val="80000"/>
                <a:hueOff val="-531349"/>
                <a:satOff val="-25335"/>
                <a:lumOff val="32330"/>
                <a:alphaOff val="0"/>
                <a:tint val="98000"/>
                <a:lumMod val="110000"/>
              </a:schemeClr>
            </a:gs>
            <a:gs pos="84000">
              <a:schemeClr val="accent1">
                <a:shade val="80000"/>
                <a:hueOff val="-531349"/>
                <a:satOff val="-25335"/>
                <a:lumOff val="3233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3- Nearby medical arts building </a:t>
          </a:r>
        </a:p>
      </dsp:txBody>
      <dsp:txXfrm>
        <a:off x="2521894" y="1234665"/>
        <a:ext cx="1019896" cy="805888"/>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3T20:24:06.044"/>
    </inkml:context>
    <inkml:brush xml:id="br0">
      <inkml:brushProperty name="width" value="0.2" units="cm"/>
      <inkml:brushProperty name="height" value="0.2" units="cm"/>
      <inkml:brushProperty name="color" value="#CC0066"/>
      <inkml:brushProperty name="ignorePressure" value="1"/>
    </inkml:brush>
  </inkml:definitions>
  <inkml:trace contextRef="#ctx0" brushRef="#br0">0 1463,'205'-690,"-125"472,9 4,20-16,-102 216,22-40,-26 50,-1 1,1-1,0 0,1 1,-1-1,0 1,1 0,0 0,0 1,0-1,0 0,-2 3,0-1,-1 1,1-1,0 1,-1-1,1 1,0 0,0 0,0 0,-1 0,1 0,0 0,0 1,-1-1,1 0,0 1,-1 0,1-1,0 1,-1 0,1 0,-1 0,1 0,-1 0,1 0,-1 0,1 1,4 5,0-1,0 1,-1 0,0 1,0 0,20 34,-2 1,13 36,32 96,-54-139,0 4,21 50,-5 0,-4 3,-3 1,-23-90,4 24,-4-28,0 0,0 0,-1-1,1 1,0 0,0 0,0 0,-1 0,1-1,0 1,0 0,-1 0,1 0,0 0,0 0,-1-1,1 1,0 0,0 0,-1 0,1 0,0 0,-1 0,1 0,0 0,0 0,-1 0,1 0,0 0,0 0,-1 0,1 1,0-1,-1 0,1 0,0 0,0 0,0 0,-1 1,1-1,0 0,0 0,-1 0,1 1,0-1,0 0,0 0,0 1,0-1,-1 0,1 0,0 1,0-1,0 0,0 0,0 1,0-1,0 0,0 0,0 1,0-1,0 0,0 1,-15-19,0 0,2-1,0 0,0-3,-13-19,-100-160,-44-66,154 246,0 0,-1 1,-2 0,0 2,-10-8,18 17,0 2,-1-1,0 1,0 1,0 0,0 1,-1 0,0 1,0 0,-1 1,-7 0,-3 1,1 1,-1 1,-2 2,-16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3T20:26:44.983"/>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3T20:26:49.050"/>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3T20:24:10.204"/>
    </inkml:context>
    <inkml:brush xml:id="br0">
      <inkml:brushProperty name="width" value="0.2" units="cm"/>
      <inkml:brushProperty name="height" value="0.2" units="cm"/>
      <inkml:brushProperty name="color" value="#CC0066"/>
      <inkml:brushProperty name="ignorePressure" value="1"/>
    </inkml:brush>
  </inkml:definitions>
  <inkml:trace contextRef="#ctx0" brushRef="#br0">1540 0,'-56'64,"-283"333,209-232,-49 90,126-173,-146 221,97-160,-14 4,60-79,-3-3,-2-2,-64 48,121-107,-1-1,0 1,0-1,0 0,-1 0,1-1,-1 1,1-1,-1-1,-4 2,10-3,0 0,0 0,0 0,0 0,0 0,0 0,0 0,0-1,0 1,0 0,0 0,0 0,0 0,0 0,0 0,0 0,0 0,0 0,0 0,0 0,0-1,0 1,0 0,0 0,0 0,0 0,0 0,0 0,0 0,0 0,0 0,0 0,0 0,0-1,0 1,0 0,0 0,0 0,0 0,0 0,0 0,0 0,-1 0,1 0,0 0,0 0,0 0,0 0,0 0,0 0,0 0,0 0,0 0,0 0,0 0,-1 0,1 0,0 0,0 0,0 0,0 0,0 0,0 0,0 0,0 0,0 0,0 0,0 0,8-8,13-8,144-78,48-14,-208 105,233-99,-126 57,-104 41,2 0,-1 0,1 1,0 0,6-1,-16 4,1 0,-1 1,0-1,0 0,0 0,0 0,1 1,-1-1,0 0,0 0,0 1,0-1,0 0,0 0,0 1,0-1,0 0,0 0,1 1,-1-1,0 0,-1 0,1 1,0-1,0 0,0 0,0 1,0-1,0 0,0 0,0 1,0-1,0 0,-1 0,1 1,0-1,0 0,0 0,0 0,-1 0,1 1,0-1,0 0,-1 0,1 0,0 0,-9 14,-4 0,0 1,-1-2,-1 0,0-1,-1 0,-1 0,-40 23,-7 0,55-30,-49 25,-29 10,58-28,0-2,0-1,-1-2,-6 1,31-7,0 0,0-1,0 1,0-1,0 0,-1 0,1 0,0-1,0 0,0 0,1 0,-1-1,0 0,0 0,1 0,-1 0,1-1,0 1,-1-1,1 0,0-1,1 1,-1-1,1 1,-1-1,1 0,0 0,1-1,-2-2,-5-9,2 0,0 0,1-1,0 0,1 0,1 0,1-1,1 1,0-5,-2-42,5-59,1 73,-1 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3T20:24:11.757"/>
    </inkml:context>
    <inkml:brush xml:id="br0">
      <inkml:brushProperty name="width" value="0.2" units="cm"/>
      <inkml:brushProperty name="height" value="0.2" units="cm"/>
      <inkml:brushProperty name="color" value="#CC0066"/>
      <inkml:brushProperty name="ignorePressure" value="1"/>
    </inkml:brush>
  </inkml:definitions>
  <inkml:trace contextRef="#ctx0" brushRef="#br0">0 1358,'525'-824,"-520"816,75-119,-61 99,1 2,2 0,11-9,-30 31,1 1,-1 0,1 0,0 0,0 1,0-1,0 1,1 0,-1 0,1 1,-1-1,1 1,3-1,-5 2,0 0,0 0,0 0,0 0,0 0,0 1,0 0,0-1,0 1,0 0,0 0,0 1,-1-1,1 0,0 1,-1 0,1 0,-1-1,0 1,0 1,1-1,-1 0,7 11,1-1,-2 1,0 1,0-1,-2 1,1 1,2 10,6 22,6 38,-11-39,-2 1,-3 0,-1 1,-2-1,-3 1,-5 38,8-112,-1 1,-2-24,0-15,10-86,1-25,-10 136,-1-1,-3 1,-3-15,4 36,-1-1,-1 2,-1-1,0 0,-1 1,-1 0,-5-6,10 16,-1 1,-1 0,1 0,-1 1,0-1,0 1,0 0,-1 0,0 1,0 0,0 0,-1 0,1 1,-1-1,0 2,0-1,0 1,0 0,-6-1,-3 2,1 0,-1 2,0-1,1 2,-1 0,1 1,0 0,-2 2,-36 12,-32 15,22-7,-6 0,8-3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3T20:24:13.712"/>
    </inkml:context>
    <inkml:brush xml:id="br0">
      <inkml:brushProperty name="width" value="0.2" units="cm"/>
      <inkml:brushProperty name="height" value="0.2" units="cm"/>
      <inkml:brushProperty name="color" value="#CC0066"/>
      <inkml:brushProperty name="ignorePressure" value="1"/>
    </inkml:brush>
  </inkml:definitions>
  <inkml:trace contextRef="#ctx0" brushRef="#br0">1495 1,'-74'55,"3"4,2 3,-38 46,4 9,-65 98,50-54,-301 402,368-494,9-13,-1-2,-16 11,72-74,1 0,-1 2,1-1,7-1,81-35,5 3,74-42,-176 80,1 0,0 0,0 0,0 1,1 0,-1 0,0 0,1 1,-1 0,3 0,-10 3,0 1,-1-1,1 0,-1 0,1 0,-1 0,0 0,0 0,0-1,-1 2,2-2,-31 25,0-1,-2-2,0-1,-2-2,-10 3,-39 21,-1-5,-14 2,85-36,1 0,-1-1,0-1,0 0,0-1,-1-1,13 0,-1-1,1 0,0 0,0 0,-1 0,1-1,0 0,0 1,0-1,0 0,-1 0,2-1,-1 1,0-1,0 1,0-1,1 0,-1 0,1 0,-1 0,1-1,0 1,0-1,0 1,0-1,0 0,1 0,-1 1,1-1,-1-3,-3-14,1-1,2 0,0-1,1 1,0 0,4-16,-2-5,0-85,0 69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3T20:24:21.501"/>
    </inkml:context>
    <inkml:brush xml:id="br0">
      <inkml:brushProperty name="width" value="0.2" units="cm"/>
      <inkml:brushProperty name="height" value="0.2" units="cm"/>
      <inkml:brushProperty name="color" value="#CC0066"/>
      <inkml:brushProperty name="ignorePressure" value="1"/>
    </inkml:brush>
  </inkml:definitions>
  <inkml:trace contextRef="#ctx0" brushRef="#br0">731 0,'-29'169,"-35"107,-64 157,112-381,-11 29,5 1,2 1,3 15,16-96,0 1,1 0,0 0,0 0,0 0,0 0,0-1,1 1,-1 0,1 0,-1 0,2 2,-1-4,0 0,0 0,0 0,1 0,-1 0,0 0,0-1,1 1,-1 0,0-1,1 1,-1-1,1 1,-1-1,1 0,-1 1,0-1,1 0,-1 0,1 0,-1 0,1 0,-1-1,1 1,0-1,26-4,-2-1,1-2,-1-1,0-1,-1-1,10-6,19-8,41-14,-38 17,-1-2,-2-3,34-22,-78 43,6-6,-18 9,-11 2,-15 5,-1 1,1 1,1 1,-1 2,-20 9,-17 5,4-4,-1-3,-1-2,0-3,-1-3,0-3,-60-2,109-4,0 0,0 0,0-2,0 0,-2-1,10 2,1-1,0 1,0-1,0 0,1 0,-1-1,1 1,-1-1,1-1,0 1,1-1,-1 0,0-1,-19-29,2-2,1 0,-14-38,34 73,-26-58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3T20:25:58.890"/>
    </inkml:context>
    <inkml:brush xml:id="br0">
      <inkml:brushProperty name="width" value="0.05" units="cm"/>
      <inkml:brushProperty name="height" value="0.05" units="cm"/>
      <inkml:brushProperty name="ignorePressure" value="1"/>
    </inkml:brush>
  </inkml:definitions>
  <inkml:trace contextRef="#ctx0" brushRef="#br0">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3T20:25:59.376"/>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3T20:25:59.708"/>
    </inkml:context>
    <inkml:brush xml:id="br0">
      <inkml:brushProperty name="width" value="0.05" units="cm"/>
      <inkml:brushProperty name="height" value="0.05" units="cm"/>
      <inkml:brushProperty name="ignorePressure" value="1"/>
    </inkml:brush>
  </inkml:definitions>
  <inkml:trace contextRef="#ctx0" brushRef="#br0">1 1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3T20:26:21.151"/>
    </inkml:context>
    <inkml:brush xml:id="br0">
      <inkml:brushProperty name="width" value="0.05" units="cm"/>
      <inkml:brushProperty name="height" value="0.05" units="cm"/>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8DDDEA-63BC-40A0-8BC0-D6413F38691F}" type="datetimeFigureOut">
              <a:rPr lang="en-US" smtClean="0"/>
              <a:t>8/13/2020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06F76E-E60C-4C54-B47A-C2C406EC8F72}" type="slidenum">
              <a:rPr lang="en-US" smtClean="0"/>
              <a:t>‹#›</a:t>
            </a:fld>
            <a:endParaRPr lang="en-US" dirty="0"/>
          </a:p>
        </p:txBody>
      </p:sp>
    </p:spTree>
    <p:extLst>
      <p:ext uri="{BB962C8B-B14F-4D97-AF65-F5344CB8AC3E}">
        <p14:creationId xmlns:p14="http://schemas.microsoft.com/office/powerpoint/2010/main" val="298748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8/13/2020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572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8/13/2020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81562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8/13/2020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4859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235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9114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277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586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8/13/2020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3153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8/13/2020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58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8/13/2020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652198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ustomXml" Target="../ink/ink6.xml"/><Relationship Id="rId18" Type="http://schemas.openxmlformats.org/officeDocument/2006/relationships/customXml" Target="../ink/ink10.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4.png"/><Relationship Id="rId17" Type="http://schemas.openxmlformats.org/officeDocument/2006/relationships/customXml" Target="../ink/ink9.xml"/><Relationship Id="rId2" Type="http://schemas.openxmlformats.org/officeDocument/2006/relationships/image" Target="../media/image9.png"/><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13.png"/><Relationship Id="rId19" Type="http://schemas.openxmlformats.org/officeDocument/2006/relationships/customXml" Target="../ink/ink11.xml"/><Relationship Id="rId4" Type="http://schemas.openxmlformats.org/officeDocument/2006/relationships/image" Target="../media/image10.png"/><Relationship Id="rId9" Type="http://schemas.openxmlformats.org/officeDocument/2006/relationships/customXml" Target="../ink/ink4.xml"/><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Programs in NYC">
            <a:extLst>
              <a:ext uri="{FF2B5EF4-FFF2-40B4-BE49-F238E27FC236}">
                <a16:creationId xmlns:a16="http://schemas.microsoft.com/office/drawing/2014/main" id="{942A4C37-FF39-4BE5-94A5-253DD13566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39"/>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2">
                  <a:alpha val="0"/>
                </a:schemeClr>
              </a:gs>
              <a:gs pos="50000">
                <a:schemeClr val="tx2">
                  <a:alpha val="35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643466" y="643467"/>
            <a:ext cx="10905059" cy="3330353"/>
          </a:xfrm>
          <a:effectLst>
            <a:outerShdw blurRad="50800" dist="38100" dir="2700000" algn="tl" rotWithShape="0">
              <a:prstClr val="black">
                <a:alpha val="40000"/>
              </a:prstClr>
            </a:outerShdw>
          </a:effectLst>
        </p:spPr>
        <p:txBody>
          <a:bodyPr>
            <a:normAutofit fontScale="90000"/>
          </a:bodyPr>
          <a:lstStyle/>
          <a:p>
            <a:pPr algn="ctr"/>
            <a:r>
              <a:rPr lang="en-US" dirty="0">
                <a:solidFill>
                  <a:schemeClr val="bg1"/>
                </a:solidFill>
              </a:rPr>
              <a:t>Segmenting and clustering of New York City to find best location for new Pharmacy using IBM Watson studio and foursquare website.</a:t>
            </a:r>
            <a:br>
              <a:rPr lang="en-US" dirty="0">
                <a:solidFill>
                  <a:schemeClr val="bg1"/>
                </a:solidFill>
              </a:rPr>
            </a:br>
            <a:r>
              <a:rPr lang="en-US" dirty="0">
                <a:solidFill>
                  <a:schemeClr val="bg1"/>
                </a:solidFill>
              </a:rPr>
              <a:t>Nada Abouebeid</a:t>
            </a:r>
            <a:br>
              <a:rPr lang="en-US" dirty="0">
                <a:solidFill>
                  <a:schemeClr val="bg1"/>
                </a:solidFill>
              </a:rPr>
            </a:br>
            <a:endParaRPr lang="en-US" dirty="0">
              <a:solidFill>
                <a:schemeClr val="bg1"/>
              </a:solidFill>
            </a:endParaRP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43466" y="4133135"/>
            <a:ext cx="10902016" cy="1454510"/>
          </a:xfrm>
          <a:effectLst>
            <a:outerShdw blurRad="50800" dist="38100" dir="2700000" algn="tl" rotWithShape="0">
              <a:prstClr val="black">
                <a:alpha val="40000"/>
              </a:prstClr>
            </a:outerShdw>
          </a:effectLst>
        </p:spPr>
        <p:txBody>
          <a:bodyPr>
            <a:normAutofit/>
          </a:bodyPr>
          <a:lstStyle/>
          <a:p>
            <a:pPr algn="ctr"/>
            <a:r>
              <a:rPr lang="en-US" sz="1800" dirty="0">
                <a:solidFill>
                  <a:schemeClr val="bg1"/>
                </a:solidFill>
              </a:rPr>
              <a:t>July 25, 2020</a:t>
            </a:r>
          </a:p>
        </p:txBody>
      </p:sp>
      <p:cxnSp>
        <p:nvCxnSpPr>
          <p:cNvPr id="139" name="Straight Connector 138">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24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48DF-3B08-41F0-AAB5-C56B08B1712D}"/>
              </a:ext>
            </a:extLst>
          </p:cNvPr>
          <p:cNvSpPr>
            <a:spLocks noGrp="1"/>
          </p:cNvSpPr>
          <p:nvPr>
            <p:ph type="title"/>
          </p:nvPr>
        </p:nvSpPr>
        <p:spPr>
          <a:xfrm>
            <a:off x="581192" y="415925"/>
            <a:ext cx="11842036" cy="1474951"/>
          </a:xfrm>
        </p:spPr>
        <p:txBody>
          <a:bodyPr>
            <a:normAutofit/>
          </a:bodyPr>
          <a:lstStyle/>
          <a:p>
            <a:pPr lvl="0" defTabSz="914400" eaLnBrk="0" fontAlgn="base" hangingPunct="0">
              <a:spcAft>
                <a:spcPct val="0"/>
              </a:spcAft>
              <a:tabLst>
                <a:tab pos="514350" algn="l"/>
              </a:tabLst>
            </a:pPr>
            <a:r>
              <a:rPr lang="en-US" altLang="ja-JP" b="1" cap="none"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4.1.  clusters tables and bar charts </a:t>
            </a:r>
            <a:br>
              <a:rPr lang="en-US" altLang="ja-JP" sz="1400" cap="none" dirty="0">
                <a:solidFill>
                  <a:schemeClr val="tx1"/>
                </a:solidFill>
              </a:rPr>
            </a:br>
            <a:br>
              <a:rPr lang="en-US" altLang="ja-JP" sz="1400" cap="none" dirty="0">
                <a:solidFill>
                  <a:schemeClr val="tx1"/>
                </a:solidFill>
              </a:rPr>
            </a:br>
            <a:br>
              <a:rPr lang="en-US" altLang="ja-JP" sz="1400" cap="none" dirty="0">
                <a:solidFill>
                  <a:schemeClr val="tx1"/>
                </a:solidFill>
              </a:rPr>
            </a:br>
            <a:endParaRPr lang="en-US" dirty="0"/>
          </a:p>
        </p:txBody>
      </p:sp>
      <p:sp>
        <p:nvSpPr>
          <p:cNvPr id="3" name="Content Placeholder 2">
            <a:extLst>
              <a:ext uri="{FF2B5EF4-FFF2-40B4-BE49-F238E27FC236}">
                <a16:creationId xmlns:a16="http://schemas.microsoft.com/office/drawing/2014/main" id="{DACFFD26-2C9D-4DBD-B505-30E80AD61470}"/>
              </a:ext>
            </a:extLst>
          </p:cNvPr>
          <p:cNvSpPr>
            <a:spLocks noGrp="1"/>
          </p:cNvSpPr>
          <p:nvPr>
            <p:ph idx="1"/>
          </p:nvPr>
        </p:nvSpPr>
        <p:spPr>
          <a:xfrm>
            <a:off x="581192" y="739259"/>
            <a:ext cx="11029615" cy="3634486"/>
          </a:xfrm>
        </p:spPr>
        <p:txBody>
          <a:bodyPr/>
          <a:lstStyle/>
          <a:p>
            <a:r>
              <a:rPr lang="en-US" altLang="ja-JP" sz="18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Cluster 0 analysis discussion:</a:t>
            </a:r>
            <a:br>
              <a:rPr lang="en-US" altLang="ja-JP" sz="1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br>
            <a:r>
              <a:rPr lang="en-US" altLang="ja-JP" sz="1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no pharmacies but has shopping options and cafes around the areas of the healthcare facilities, but no competitors around. It needs location analysis and feasibility study. </a:t>
            </a:r>
            <a:endParaRPr lang="en-US" altLang="ja-JP" sz="2800" dirty="0">
              <a:solidFill>
                <a:schemeClr val="tx1"/>
              </a:solidFill>
              <a:latin typeface="Arial" panose="020B0604020202020204" pitchFamily="34" charset="0"/>
            </a:endParaRPr>
          </a:p>
          <a:p>
            <a:endParaRPr lang="en-US" dirty="0"/>
          </a:p>
        </p:txBody>
      </p:sp>
      <p:pic>
        <p:nvPicPr>
          <p:cNvPr id="7172" name="Picture 15">
            <a:extLst>
              <a:ext uri="{FF2B5EF4-FFF2-40B4-BE49-F238E27FC236}">
                <a16:creationId xmlns:a16="http://schemas.microsoft.com/office/drawing/2014/main" id="{283B8263-178D-4E06-B97B-167FA4677D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481" t="40855" r="3078" b="28033"/>
          <a:stretch>
            <a:fillRect/>
          </a:stretch>
        </p:blipFill>
        <p:spPr bwMode="auto">
          <a:xfrm>
            <a:off x="-98058" y="3835901"/>
            <a:ext cx="11957638" cy="26932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827A7BD-20DB-4F1F-9564-81681904EFE5}"/>
              </a:ext>
            </a:extLst>
          </p:cNvPr>
          <p:cNvSpPr>
            <a:spLocks noChangeArrowheads="1"/>
          </p:cNvSpPr>
          <p:nvPr/>
        </p:nvSpPr>
        <p:spPr bwMode="auto">
          <a:xfrm>
            <a:off x="0" y="739259"/>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1330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F860522-DB2E-4509-9533-0DD67605C2D3}"/>
              </a:ext>
            </a:extLst>
          </p:cNvPr>
          <p:cNvSpPr>
            <a:spLocks noGrp="1"/>
          </p:cNvSpPr>
          <p:nvPr>
            <p:ph type="title"/>
          </p:nvPr>
        </p:nvSpPr>
        <p:spPr>
          <a:xfrm>
            <a:off x="397218" y="466789"/>
            <a:ext cx="11029616" cy="988332"/>
          </a:xfrm>
        </p:spPr>
        <p:txBody>
          <a:bodyPr/>
          <a:lstStyle/>
          <a:p>
            <a:r>
              <a:rPr lang="en-US" dirty="0"/>
              <a:t>Cluster 0 horizontal bar chart </a:t>
            </a:r>
            <a:br>
              <a:rPr lang="en-US" dirty="0"/>
            </a:br>
            <a:endParaRPr lang="en-US" dirty="0"/>
          </a:p>
        </p:txBody>
      </p:sp>
      <p:sp>
        <p:nvSpPr>
          <p:cNvPr id="3" name="Content Placeholder 2">
            <a:extLst>
              <a:ext uri="{FF2B5EF4-FFF2-40B4-BE49-F238E27FC236}">
                <a16:creationId xmlns:a16="http://schemas.microsoft.com/office/drawing/2014/main" id="{E1892EF4-5752-44A6-AFEA-4E6C87ED3CD8}"/>
              </a:ext>
            </a:extLst>
          </p:cNvPr>
          <p:cNvSpPr>
            <a:spLocks noGrp="1"/>
          </p:cNvSpPr>
          <p:nvPr>
            <p:ph idx="4294967295"/>
          </p:nvPr>
        </p:nvSpPr>
        <p:spPr>
          <a:xfrm>
            <a:off x="490768" y="1897530"/>
            <a:ext cx="2951163" cy="3635375"/>
          </a:xfrm>
        </p:spPr>
        <p:txBody>
          <a:bodyPr/>
          <a:lstStyle/>
          <a:p>
            <a:r>
              <a:rPr lang="en-US" dirty="0"/>
              <a:t>This graph shows venues nearby healthcare facilities in cluster 0</a:t>
            </a:r>
          </a:p>
        </p:txBody>
      </p:sp>
      <p:grpSp>
        <p:nvGrpSpPr>
          <p:cNvPr id="4" name="Group 3">
            <a:extLst>
              <a:ext uri="{FF2B5EF4-FFF2-40B4-BE49-F238E27FC236}">
                <a16:creationId xmlns:a16="http://schemas.microsoft.com/office/drawing/2014/main" id="{FC604B00-1FEC-40A8-9860-B7E5B9C2FFA2}"/>
              </a:ext>
            </a:extLst>
          </p:cNvPr>
          <p:cNvGrpSpPr/>
          <p:nvPr/>
        </p:nvGrpSpPr>
        <p:grpSpPr>
          <a:xfrm>
            <a:off x="3247825" y="1095844"/>
            <a:ext cx="8546957" cy="5712603"/>
            <a:chOff x="0" y="0"/>
            <a:chExt cx="3977307" cy="3968318"/>
          </a:xfrm>
        </p:grpSpPr>
        <p:pic>
          <p:nvPicPr>
            <p:cNvPr id="5" name="Picture 4">
              <a:extLst>
                <a:ext uri="{FF2B5EF4-FFF2-40B4-BE49-F238E27FC236}">
                  <a16:creationId xmlns:a16="http://schemas.microsoft.com/office/drawing/2014/main" id="{EF3E314C-0CE4-4F9C-AD25-D5F737D16122}"/>
                </a:ext>
              </a:extLst>
            </p:cNvPr>
            <p:cNvPicPr>
              <a:picLocks noChangeAspect="1"/>
            </p:cNvPicPr>
            <p:nvPr/>
          </p:nvPicPr>
          <p:blipFill rotWithShape="1">
            <a:blip r:embed="rId2"/>
            <a:srcRect l="9999" t="27864" r="52212" b="8204"/>
            <a:stretch/>
          </p:blipFill>
          <p:spPr bwMode="auto">
            <a:xfrm>
              <a:off x="239697" y="248574"/>
              <a:ext cx="3737610" cy="3556635"/>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16041975-BD7E-4542-96C7-6F1BA1F05037}"/>
                </a:ext>
              </a:extLst>
            </p:cNvPr>
            <p:cNvSpPr/>
            <p:nvPr/>
          </p:nvSpPr>
          <p:spPr>
            <a:xfrm rot="16200000">
              <a:off x="-935007" y="2039012"/>
              <a:ext cx="2334753" cy="2840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Facility number </a:t>
              </a:r>
            </a:p>
          </p:txBody>
        </p:sp>
        <p:sp>
          <p:nvSpPr>
            <p:cNvPr id="7" name="Rectangle 6">
              <a:extLst>
                <a:ext uri="{FF2B5EF4-FFF2-40B4-BE49-F238E27FC236}">
                  <a16:creationId xmlns:a16="http://schemas.microsoft.com/office/drawing/2014/main" id="{ADE85333-E324-486D-8544-0A5DD588CE2F}"/>
                </a:ext>
              </a:extLst>
            </p:cNvPr>
            <p:cNvSpPr/>
            <p:nvPr/>
          </p:nvSpPr>
          <p:spPr>
            <a:xfrm>
              <a:off x="266330" y="3684233"/>
              <a:ext cx="2334753" cy="28408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Venues </a:t>
              </a:r>
            </a:p>
          </p:txBody>
        </p:sp>
        <p:sp>
          <p:nvSpPr>
            <p:cNvPr id="8" name="Rectangle 7">
              <a:extLst>
                <a:ext uri="{FF2B5EF4-FFF2-40B4-BE49-F238E27FC236}">
                  <a16:creationId xmlns:a16="http://schemas.microsoft.com/office/drawing/2014/main" id="{1E3E74A4-E70B-495A-992A-820055C2997B}"/>
                </a:ext>
              </a:extLst>
            </p:cNvPr>
            <p:cNvSpPr/>
            <p:nvPr/>
          </p:nvSpPr>
          <p:spPr>
            <a:xfrm>
              <a:off x="0" y="0"/>
              <a:ext cx="3444536" cy="26633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Venues nearby facilities in cluster 0   </a:t>
              </a:r>
            </a:p>
          </p:txBody>
        </p:sp>
      </p:grpSp>
    </p:spTree>
    <p:extLst>
      <p:ext uri="{BB962C8B-B14F-4D97-AF65-F5344CB8AC3E}">
        <p14:creationId xmlns:p14="http://schemas.microsoft.com/office/powerpoint/2010/main" val="119257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48DF-3B08-41F0-AAB5-C56B08B1712D}"/>
              </a:ext>
            </a:extLst>
          </p:cNvPr>
          <p:cNvSpPr>
            <a:spLocks noGrp="1"/>
          </p:cNvSpPr>
          <p:nvPr>
            <p:ph type="title"/>
          </p:nvPr>
        </p:nvSpPr>
        <p:spPr>
          <a:xfrm>
            <a:off x="581192" y="415925"/>
            <a:ext cx="11842036" cy="1474951"/>
          </a:xfrm>
        </p:spPr>
        <p:txBody>
          <a:bodyPr>
            <a:normAutofit/>
          </a:bodyPr>
          <a:lstStyle/>
          <a:p>
            <a:pPr lvl="0" defTabSz="914400" eaLnBrk="0" fontAlgn="base" hangingPunct="0">
              <a:spcAft>
                <a:spcPct val="0"/>
              </a:spcAft>
              <a:tabLst>
                <a:tab pos="514350" algn="l"/>
              </a:tabLst>
            </a:pPr>
            <a:r>
              <a:rPr lang="en-US" altLang="ja-JP" b="1" cap="none"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4.1.  clusters tables and bar charts </a:t>
            </a:r>
            <a:br>
              <a:rPr lang="en-US" altLang="ja-JP" sz="1400" cap="none" dirty="0">
                <a:solidFill>
                  <a:schemeClr val="tx1"/>
                </a:solidFill>
              </a:rPr>
            </a:br>
            <a:br>
              <a:rPr lang="en-US" altLang="ja-JP" sz="1400" cap="none" dirty="0">
                <a:solidFill>
                  <a:schemeClr val="tx1"/>
                </a:solidFill>
              </a:rPr>
            </a:br>
            <a:br>
              <a:rPr lang="en-US" altLang="ja-JP" sz="1400" cap="none" dirty="0">
                <a:solidFill>
                  <a:schemeClr val="tx1"/>
                </a:solidFill>
              </a:rPr>
            </a:br>
            <a:endParaRPr lang="en-US" dirty="0"/>
          </a:p>
        </p:txBody>
      </p:sp>
      <p:sp>
        <p:nvSpPr>
          <p:cNvPr id="7" name="Rectangle 6">
            <a:extLst>
              <a:ext uri="{FF2B5EF4-FFF2-40B4-BE49-F238E27FC236}">
                <a16:creationId xmlns:a16="http://schemas.microsoft.com/office/drawing/2014/main" id="{E827A7BD-20DB-4F1F-9564-81681904EFE5}"/>
              </a:ext>
            </a:extLst>
          </p:cNvPr>
          <p:cNvSpPr>
            <a:spLocks noChangeArrowheads="1"/>
          </p:cNvSpPr>
          <p:nvPr/>
        </p:nvSpPr>
        <p:spPr bwMode="auto">
          <a:xfrm>
            <a:off x="0" y="739259"/>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DB91D228-AA47-40D4-96BC-55CE28A8C439}"/>
              </a:ext>
            </a:extLst>
          </p:cNvPr>
          <p:cNvSpPr>
            <a:spLocks noChangeArrowheads="1"/>
          </p:cNvSpPr>
          <p:nvPr/>
        </p:nvSpPr>
        <p:spPr bwMode="auto">
          <a:xfrm>
            <a:off x="0" y="1069814"/>
            <a:ext cx="227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1200" b="0" i="0" u="none" strike="noStrike" cap="none" normalizeH="0" baseline="0" dirty="0">
                <a:ln>
                  <a:noFill/>
                </a:ln>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kumimoji="0" lang="en-US" altLang="ja-JP" sz="1800" b="0" i="0" u="none" strike="noStrike" cap="none" normalizeH="0" baseline="0" dirty="0">
              <a:ln>
                <a:noFill/>
              </a:ln>
              <a:solidFill>
                <a:schemeClr val="tx1"/>
              </a:solidFill>
              <a:effectLst/>
              <a:latin typeface="Arial" panose="020B0604020202020204" pitchFamily="34" charset="0"/>
            </a:endParaRPr>
          </a:p>
        </p:txBody>
      </p:sp>
      <p:pic>
        <p:nvPicPr>
          <p:cNvPr id="8193" name="Picture 21">
            <a:extLst>
              <a:ext uri="{FF2B5EF4-FFF2-40B4-BE49-F238E27FC236}">
                <a16:creationId xmlns:a16="http://schemas.microsoft.com/office/drawing/2014/main" id="{C785976E-2D82-4B30-801C-7F090018A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907" t="39301" r="2846" b="38918"/>
          <a:stretch>
            <a:fillRect/>
          </a:stretch>
        </p:blipFill>
        <p:spPr bwMode="auto">
          <a:xfrm>
            <a:off x="227948" y="3899980"/>
            <a:ext cx="11590118" cy="188820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A65497D0-997E-4198-9D10-21CED81A5886}"/>
              </a:ext>
            </a:extLst>
          </p:cNvPr>
          <p:cNvSpPr>
            <a:spLocks noGrp="1"/>
          </p:cNvSpPr>
          <p:nvPr>
            <p:ph idx="1"/>
          </p:nvPr>
        </p:nvSpPr>
        <p:spPr>
          <a:xfrm>
            <a:off x="417151" y="950109"/>
            <a:ext cx="11029615" cy="3634486"/>
          </a:xfrm>
        </p:spPr>
        <p:txBody>
          <a:bodyPr/>
          <a:lstStyle/>
          <a:p>
            <a:pPr marL="0" lvl="0" indent="0" defTabSz="914400" eaLnBrk="0" fontAlgn="base" hangingPunct="0">
              <a:lnSpc>
                <a:spcPct val="100000"/>
              </a:lnSpc>
              <a:spcBef>
                <a:spcPct val="0"/>
              </a:spcBef>
              <a:spcAft>
                <a:spcPct val="0"/>
              </a:spcAft>
              <a:buClrTx/>
              <a:buSzTx/>
              <a:buNone/>
            </a:pPr>
            <a:r>
              <a:rPr lang="en-US" altLang="ja-JP" sz="18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Cluster 1:</a:t>
            </a:r>
            <a:endParaRPr lang="en-US" altLang="ja-JP" sz="1050" dirty="0">
              <a:solidFill>
                <a:schemeClr val="tx1"/>
              </a:solidFill>
            </a:endParaRPr>
          </a:p>
          <a:p>
            <a:pPr marL="0" lvl="0" indent="0" defTabSz="914400" eaLnBrk="0" fontAlgn="base" hangingPunct="0">
              <a:lnSpc>
                <a:spcPct val="100000"/>
              </a:lnSpc>
              <a:spcBef>
                <a:spcPct val="0"/>
              </a:spcBef>
              <a:spcAft>
                <a:spcPct val="0"/>
              </a:spcAft>
              <a:buClrTx/>
              <a:buSzTx/>
              <a:buNone/>
            </a:pPr>
            <a:r>
              <a:rPr lang="en-US" altLang="ja-JP" sz="180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Cluster 1 analysis discussion:</a:t>
            </a:r>
            <a:br>
              <a:rPr lang="en-US" altLang="en-US" sz="2800" dirty="0">
                <a:solidFill>
                  <a:schemeClr val="tx1"/>
                </a:solidFill>
                <a:latin typeface="Arial" panose="020B0604020202020204" pitchFamily="34" charset="0"/>
              </a:rPr>
            </a:br>
            <a:r>
              <a:rPr lang="en-US" altLang="ja-JP" sz="1800"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outdoor activities areas - residential areas good option for new community pharmacy location which basically focus on regular patients. Needs population income study to assure the higher income patient reaches to the </a:t>
            </a:r>
            <a:r>
              <a:rPr lang="en-US" altLang="ja-JP" sz="1800" dirty="0" err="1">
                <a:solidFill>
                  <a:schemeClr val="tx1"/>
                </a:solidFill>
                <a:latin typeface="Times New Roman" panose="02020603050405020304" pitchFamily="18" charset="0"/>
                <a:ea typeface="SimSun" panose="02010600030101010101" pitchFamily="2" charset="-122"/>
                <a:cs typeface="Times New Roman" panose="02020603050405020304" pitchFamily="18" charset="0"/>
              </a:rPr>
              <a:t>locatio</a:t>
            </a:r>
            <a:r>
              <a:rPr lang="en-US" altLang="ja-JP" sz="1050" dirty="0">
                <a:solidFill>
                  <a:schemeClr val="tx1"/>
                </a:solidFill>
              </a:rPr>
              <a:t> </a:t>
            </a:r>
            <a:endParaRPr lang="en-US" altLang="ja-JP" sz="2800" dirty="0">
              <a:solidFill>
                <a:schemeClr val="tx1"/>
              </a:solidFill>
              <a:latin typeface="Arial" panose="020B0604020202020204" pitchFamily="34" charset="0"/>
            </a:endParaRPr>
          </a:p>
          <a:p>
            <a:pPr marL="0" lvl="0" indent="0" defTabSz="914400" eaLnBrk="0" fontAlgn="base" hangingPunct="0">
              <a:lnSpc>
                <a:spcPct val="100000"/>
              </a:lnSpc>
              <a:spcBef>
                <a:spcPct val="0"/>
              </a:spcBef>
              <a:spcAft>
                <a:spcPct val="0"/>
              </a:spcAft>
              <a:buClrTx/>
              <a:buSzTx/>
              <a:buNone/>
            </a:pPr>
            <a:endParaRPr lang="en-US" dirty="0"/>
          </a:p>
        </p:txBody>
      </p:sp>
    </p:spTree>
    <p:extLst>
      <p:ext uri="{BB962C8B-B14F-4D97-AF65-F5344CB8AC3E}">
        <p14:creationId xmlns:p14="http://schemas.microsoft.com/office/powerpoint/2010/main" val="1862677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1F6CF-3F5B-4FDF-8778-CC6277855932}"/>
              </a:ext>
            </a:extLst>
          </p:cNvPr>
          <p:cNvSpPr>
            <a:spLocks noGrp="1"/>
          </p:cNvSpPr>
          <p:nvPr>
            <p:ph type="title"/>
          </p:nvPr>
        </p:nvSpPr>
        <p:spPr>
          <a:xfrm>
            <a:off x="317374" y="344937"/>
            <a:ext cx="11029616" cy="1188720"/>
          </a:xfrm>
        </p:spPr>
        <p:txBody>
          <a:bodyPr/>
          <a:lstStyle/>
          <a:p>
            <a:r>
              <a:rPr lang="en-US" dirty="0"/>
              <a:t>Cluster 1 horizontal bar chart </a:t>
            </a:r>
            <a:br>
              <a:rPr lang="en-US" dirty="0"/>
            </a:br>
            <a:endParaRPr lang="en-US" dirty="0"/>
          </a:p>
        </p:txBody>
      </p:sp>
      <p:sp>
        <p:nvSpPr>
          <p:cNvPr id="3" name="Content Placeholder 2">
            <a:extLst>
              <a:ext uri="{FF2B5EF4-FFF2-40B4-BE49-F238E27FC236}">
                <a16:creationId xmlns:a16="http://schemas.microsoft.com/office/drawing/2014/main" id="{D0ED1F68-8632-49CB-82FD-FC68AF7C7ABB}"/>
              </a:ext>
            </a:extLst>
          </p:cNvPr>
          <p:cNvSpPr>
            <a:spLocks noGrp="1"/>
          </p:cNvSpPr>
          <p:nvPr>
            <p:ph idx="1"/>
          </p:nvPr>
        </p:nvSpPr>
        <p:spPr/>
        <p:txBody>
          <a:bodyPr/>
          <a:lstStyle/>
          <a:p>
            <a:pPr marL="0" indent="0">
              <a:buNone/>
            </a:pPr>
            <a:endParaRPr lang="en-US" dirty="0"/>
          </a:p>
        </p:txBody>
      </p:sp>
      <p:sp>
        <p:nvSpPr>
          <p:cNvPr id="4" name="Content Placeholder 2">
            <a:extLst>
              <a:ext uri="{FF2B5EF4-FFF2-40B4-BE49-F238E27FC236}">
                <a16:creationId xmlns:a16="http://schemas.microsoft.com/office/drawing/2014/main" id="{ADF64369-3E63-4382-AAA2-78F9CF1A9935}"/>
              </a:ext>
            </a:extLst>
          </p:cNvPr>
          <p:cNvSpPr txBox="1">
            <a:spLocks/>
          </p:cNvSpPr>
          <p:nvPr/>
        </p:nvSpPr>
        <p:spPr>
          <a:xfrm>
            <a:off x="578440" y="1335601"/>
            <a:ext cx="2950283" cy="3634486"/>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dirty="0"/>
              <a:t>This graph shows venues nearby healthcare facilities in cluster 1</a:t>
            </a:r>
          </a:p>
        </p:txBody>
      </p:sp>
      <p:grpSp>
        <p:nvGrpSpPr>
          <p:cNvPr id="5" name="Group 4">
            <a:extLst>
              <a:ext uri="{FF2B5EF4-FFF2-40B4-BE49-F238E27FC236}">
                <a16:creationId xmlns:a16="http://schemas.microsoft.com/office/drawing/2014/main" id="{A5FF0C62-0483-4E23-AF37-B89D47E3E392}"/>
              </a:ext>
            </a:extLst>
          </p:cNvPr>
          <p:cNvGrpSpPr/>
          <p:nvPr/>
        </p:nvGrpSpPr>
        <p:grpSpPr>
          <a:xfrm>
            <a:off x="4875330" y="1129862"/>
            <a:ext cx="6735477" cy="5625072"/>
            <a:chOff x="0" y="0"/>
            <a:chExt cx="3696335" cy="4007485"/>
          </a:xfrm>
        </p:grpSpPr>
        <p:pic>
          <p:nvPicPr>
            <p:cNvPr id="6" name="Picture 5">
              <a:extLst>
                <a:ext uri="{FF2B5EF4-FFF2-40B4-BE49-F238E27FC236}">
                  <a16:creationId xmlns:a16="http://schemas.microsoft.com/office/drawing/2014/main" id="{253991A8-B134-4DA0-8B5F-07250D6488A0}"/>
                </a:ext>
              </a:extLst>
            </p:cNvPr>
            <p:cNvPicPr>
              <a:picLocks noChangeAspect="1"/>
            </p:cNvPicPr>
            <p:nvPr/>
          </p:nvPicPr>
          <p:blipFill rotWithShape="1">
            <a:blip r:embed="rId2"/>
            <a:srcRect l="10311" t="28148" r="51896" b="6506"/>
            <a:stretch/>
          </p:blipFill>
          <p:spPr bwMode="auto">
            <a:xfrm>
              <a:off x="0" y="287677"/>
              <a:ext cx="3696335" cy="3595370"/>
            </a:xfrm>
            <a:prstGeom prst="rect">
              <a:avLst/>
            </a:prstGeom>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D0F1E43D-4EE7-4F18-B217-763CD995F1F3}"/>
                </a:ext>
              </a:extLst>
            </p:cNvPr>
            <p:cNvGrpSpPr/>
            <p:nvPr/>
          </p:nvGrpSpPr>
          <p:grpSpPr>
            <a:xfrm>
              <a:off x="0" y="0"/>
              <a:ext cx="3551556" cy="4007485"/>
              <a:chOff x="0" y="0"/>
              <a:chExt cx="3552106" cy="4007771"/>
            </a:xfrm>
          </p:grpSpPr>
          <p:sp>
            <p:nvSpPr>
              <p:cNvPr id="8" name="Rectangle 7">
                <a:extLst>
                  <a:ext uri="{FF2B5EF4-FFF2-40B4-BE49-F238E27FC236}">
                    <a16:creationId xmlns:a16="http://schemas.microsoft.com/office/drawing/2014/main" id="{2F154867-FDB1-40B4-895E-6484CC784839}"/>
                  </a:ext>
                </a:extLst>
              </p:cNvPr>
              <p:cNvSpPr/>
              <p:nvPr/>
            </p:nvSpPr>
            <p:spPr>
              <a:xfrm rot="16200000">
                <a:off x="-1025285" y="1896489"/>
                <a:ext cx="2334634" cy="2840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Facility number </a:t>
                </a:r>
              </a:p>
            </p:txBody>
          </p:sp>
          <p:sp>
            <p:nvSpPr>
              <p:cNvPr id="9" name="Rectangle 8">
                <a:extLst>
                  <a:ext uri="{FF2B5EF4-FFF2-40B4-BE49-F238E27FC236}">
                    <a16:creationId xmlns:a16="http://schemas.microsoft.com/office/drawing/2014/main" id="{0B4E7734-82C6-4713-9495-573F3B60C417}"/>
                  </a:ext>
                </a:extLst>
              </p:cNvPr>
              <p:cNvSpPr/>
              <p:nvPr/>
            </p:nvSpPr>
            <p:spPr>
              <a:xfrm>
                <a:off x="107866" y="0"/>
                <a:ext cx="3444240" cy="2660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Venues nearby facilities in cluster 1   </a:t>
                </a:r>
              </a:p>
            </p:txBody>
          </p:sp>
          <p:sp>
            <p:nvSpPr>
              <p:cNvPr id="10" name="Rectangle 9">
                <a:extLst>
                  <a:ext uri="{FF2B5EF4-FFF2-40B4-BE49-F238E27FC236}">
                    <a16:creationId xmlns:a16="http://schemas.microsoft.com/office/drawing/2014/main" id="{3DE51B02-A41D-4491-B165-26C0C5715B9C}"/>
                  </a:ext>
                </a:extLst>
              </p:cNvPr>
              <p:cNvSpPr/>
              <p:nvPr/>
            </p:nvSpPr>
            <p:spPr>
              <a:xfrm>
                <a:off x="173967" y="3723701"/>
                <a:ext cx="2334576" cy="2840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Venues </a:t>
                </a:r>
              </a:p>
            </p:txBody>
          </p:sp>
        </p:grpSp>
      </p:grpSp>
    </p:spTree>
    <p:extLst>
      <p:ext uri="{BB962C8B-B14F-4D97-AF65-F5344CB8AC3E}">
        <p14:creationId xmlns:p14="http://schemas.microsoft.com/office/powerpoint/2010/main" val="2519549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BB59E-78A6-419E-8403-5F5FDBA42C52}"/>
              </a:ext>
            </a:extLst>
          </p:cNvPr>
          <p:cNvSpPr>
            <a:spLocks noGrp="1"/>
          </p:cNvSpPr>
          <p:nvPr>
            <p:ph type="title"/>
          </p:nvPr>
        </p:nvSpPr>
        <p:spPr/>
        <p:txBody>
          <a:bodyPr/>
          <a:lstStyle/>
          <a:p>
            <a:r>
              <a:rPr lang="en-US" b="1" dirty="0"/>
              <a:t>Cluster 2:</a:t>
            </a:r>
            <a:br>
              <a:rPr lang="en-US" dirty="0"/>
            </a:br>
            <a:endParaRPr lang="en-US" dirty="0"/>
          </a:p>
        </p:txBody>
      </p:sp>
      <p:sp>
        <p:nvSpPr>
          <p:cNvPr id="3" name="Content Placeholder 2">
            <a:extLst>
              <a:ext uri="{FF2B5EF4-FFF2-40B4-BE49-F238E27FC236}">
                <a16:creationId xmlns:a16="http://schemas.microsoft.com/office/drawing/2014/main" id="{4CA0496D-2ECC-477D-BF15-C939BD3F9F35}"/>
              </a:ext>
            </a:extLst>
          </p:cNvPr>
          <p:cNvSpPr>
            <a:spLocks noGrp="1"/>
          </p:cNvSpPr>
          <p:nvPr>
            <p:ph idx="1"/>
          </p:nvPr>
        </p:nvSpPr>
        <p:spPr>
          <a:xfrm>
            <a:off x="423536" y="1296516"/>
            <a:ext cx="11029615" cy="3634486"/>
          </a:xfrm>
        </p:spPr>
        <p:txBody>
          <a:bodyPr/>
          <a:lstStyle/>
          <a:p>
            <a:pPr fontAlgn="base"/>
            <a:r>
              <a:rPr lang="en-US" b="1" dirty="0"/>
              <a:t>Cluster 2 analysis discussion:</a:t>
            </a:r>
            <a:endParaRPr lang="en-US" dirty="0"/>
          </a:p>
          <a:p>
            <a:pPr fontAlgn="base"/>
            <a:r>
              <a:rPr lang="en-US" dirty="0"/>
              <a:t>expats residential areas - Asian minorities residential areas. not what we are aiming for as we focus on higher income population areas and mixed population more favorable for any business.   </a:t>
            </a:r>
          </a:p>
          <a:p>
            <a:endParaRPr lang="en-US" dirty="0"/>
          </a:p>
        </p:txBody>
      </p:sp>
      <p:pic>
        <p:nvPicPr>
          <p:cNvPr id="4" name="Picture 3">
            <a:extLst>
              <a:ext uri="{FF2B5EF4-FFF2-40B4-BE49-F238E27FC236}">
                <a16:creationId xmlns:a16="http://schemas.microsoft.com/office/drawing/2014/main" id="{0A6796FA-51F1-4F3D-A950-7B1B74C3EBC6}"/>
              </a:ext>
            </a:extLst>
          </p:cNvPr>
          <p:cNvPicPr/>
          <p:nvPr/>
        </p:nvPicPr>
        <p:blipFill rotWithShape="1">
          <a:blip r:embed="rId2"/>
          <a:srcRect l="10616" t="48330" r="2763" b="37596"/>
          <a:stretch/>
        </p:blipFill>
        <p:spPr bwMode="auto">
          <a:xfrm>
            <a:off x="94593" y="4188897"/>
            <a:ext cx="12002814" cy="13725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109084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ADA8-AD54-44DE-9083-358212F9C7FB}"/>
              </a:ext>
            </a:extLst>
          </p:cNvPr>
          <p:cNvSpPr>
            <a:spLocks noGrp="1"/>
          </p:cNvSpPr>
          <p:nvPr>
            <p:ph type="title"/>
          </p:nvPr>
        </p:nvSpPr>
        <p:spPr/>
        <p:txBody>
          <a:bodyPr/>
          <a:lstStyle/>
          <a:p>
            <a:r>
              <a:rPr lang="en-US" dirty="0"/>
              <a:t>Cluster 2 horizontal bar chart </a:t>
            </a:r>
            <a:br>
              <a:rPr lang="en-US" dirty="0"/>
            </a:br>
            <a:endParaRPr lang="en-US" dirty="0"/>
          </a:p>
        </p:txBody>
      </p:sp>
      <p:sp>
        <p:nvSpPr>
          <p:cNvPr id="3" name="Content Placeholder 2">
            <a:extLst>
              <a:ext uri="{FF2B5EF4-FFF2-40B4-BE49-F238E27FC236}">
                <a16:creationId xmlns:a16="http://schemas.microsoft.com/office/drawing/2014/main" id="{D117532D-CFC3-463A-8408-16FC79C78C6D}"/>
              </a:ext>
            </a:extLst>
          </p:cNvPr>
          <p:cNvSpPr>
            <a:spLocks noGrp="1"/>
          </p:cNvSpPr>
          <p:nvPr>
            <p:ph idx="1"/>
          </p:nvPr>
        </p:nvSpPr>
        <p:spPr>
          <a:xfrm>
            <a:off x="581192" y="2340864"/>
            <a:ext cx="3055387" cy="3634486"/>
          </a:xfrm>
        </p:spPr>
        <p:txBody>
          <a:bodyPr/>
          <a:lstStyle/>
          <a:p>
            <a:r>
              <a:rPr lang="en-US" dirty="0"/>
              <a:t>This graph shows venues nearby healthcare facilities in cluster 2</a:t>
            </a:r>
          </a:p>
          <a:p>
            <a:endParaRPr lang="en-US" dirty="0"/>
          </a:p>
        </p:txBody>
      </p:sp>
      <p:grpSp>
        <p:nvGrpSpPr>
          <p:cNvPr id="6" name="Group 5">
            <a:extLst>
              <a:ext uri="{FF2B5EF4-FFF2-40B4-BE49-F238E27FC236}">
                <a16:creationId xmlns:a16="http://schemas.microsoft.com/office/drawing/2014/main" id="{CDB21FC4-6750-4BB0-8FCC-A1FC186F9896}"/>
              </a:ext>
            </a:extLst>
          </p:cNvPr>
          <p:cNvGrpSpPr/>
          <p:nvPr/>
        </p:nvGrpSpPr>
        <p:grpSpPr>
          <a:xfrm>
            <a:off x="3843497" y="1337507"/>
            <a:ext cx="7494872" cy="5520492"/>
            <a:chOff x="-34162" y="0"/>
            <a:chExt cx="3858863" cy="3979029"/>
          </a:xfrm>
        </p:grpSpPr>
        <p:pic>
          <p:nvPicPr>
            <p:cNvPr id="7" name="Picture 6">
              <a:extLst>
                <a:ext uri="{FF2B5EF4-FFF2-40B4-BE49-F238E27FC236}">
                  <a16:creationId xmlns:a16="http://schemas.microsoft.com/office/drawing/2014/main" id="{1BC9A672-4457-427F-B3BC-22BAD7888141}"/>
                </a:ext>
              </a:extLst>
            </p:cNvPr>
            <p:cNvPicPr>
              <a:picLocks noChangeAspect="1"/>
            </p:cNvPicPr>
            <p:nvPr/>
          </p:nvPicPr>
          <p:blipFill rotWithShape="1">
            <a:blip r:embed="rId2"/>
            <a:srcRect l="11506" t="30538" r="52190" b="6492"/>
            <a:stretch/>
          </p:blipFill>
          <p:spPr bwMode="auto">
            <a:xfrm>
              <a:off x="177896" y="282192"/>
              <a:ext cx="3646805" cy="3557905"/>
            </a:xfrm>
            <a:prstGeom prst="rect">
              <a:avLst/>
            </a:prstGeom>
            <a:ln>
              <a:noFill/>
            </a:ln>
            <a:extLst>
              <a:ext uri="{53640926-AAD7-44D8-BBD7-CCE9431645EC}">
                <a14:shadowObscured xmlns:a14="http://schemas.microsoft.com/office/drawing/2010/main"/>
              </a:ext>
            </a:extLst>
          </p:spPr>
        </p:pic>
        <p:grpSp>
          <p:nvGrpSpPr>
            <p:cNvPr id="8" name="Group 7">
              <a:extLst>
                <a:ext uri="{FF2B5EF4-FFF2-40B4-BE49-F238E27FC236}">
                  <a16:creationId xmlns:a16="http://schemas.microsoft.com/office/drawing/2014/main" id="{B129D43A-F4D9-45C8-A877-0855865A61D4}"/>
                </a:ext>
              </a:extLst>
            </p:cNvPr>
            <p:cNvGrpSpPr/>
            <p:nvPr/>
          </p:nvGrpSpPr>
          <p:grpSpPr>
            <a:xfrm>
              <a:off x="-34162" y="0"/>
              <a:ext cx="3585717" cy="3979029"/>
              <a:chOff x="-34167" y="0"/>
              <a:chExt cx="3586272" cy="3979313"/>
            </a:xfrm>
          </p:grpSpPr>
          <p:sp>
            <p:nvSpPr>
              <p:cNvPr id="9" name="Rectangle 8">
                <a:extLst>
                  <a:ext uri="{FF2B5EF4-FFF2-40B4-BE49-F238E27FC236}">
                    <a16:creationId xmlns:a16="http://schemas.microsoft.com/office/drawing/2014/main" id="{1769832A-2011-42B0-9E7D-8C510FA50F82}"/>
                  </a:ext>
                </a:extLst>
              </p:cNvPr>
              <p:cNvSpPr/>
              <p:nvPr/>
            </p:nvSpPr>
            <p:spPr>
              <a:xfrm rot="16200000">
                <a:off x="-1059452" y="1919260"/>
                <a:ext cx="2334634" cy="2840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dirty="0">
                    <a:solidFill>
                      <a:srgbClr val="000000"/>
                    </a:solidFill>
                    <a:effectLst/>
                    <a:ea typeface="SimSun" panose="02010600030101010101" pitchFamily="2" charset="-122"/>
                    <a:cs typeface="Times New Roman" panose="02020603050405020304" pitchFamily="18" charset="0"/>
                  </a:rPr>
                  <a:t>Facility number </a:t>
                </a:r>
              </a:p>
            </p:txBody>
          </p:sp>
          <p:sp>
            <p:nvSpPr>
              <p:cNvPr id="10" name="Rectangle 9">
                <a:extLst>
                  <a:ext uri="{FF2B5EF4-FFF2-40B4-BE49-F238E27FC236}">
                    <a16:creationId xmlns:a16="http://schemas.microsoft.com/office/drawing/2014/main" id="{7CE20A0D-026A-4CE1-92F2-92DD11A4B00B}"/>
                  </a:ext>
                </a:extLst>
              </p:cNvPr>
              <p:cNvSpPr/>
              <p:nvPr/>
            </p:nvSpPr>
            <p:spPr>
              <a:xfrm>
                <a:off x="107865" y="0"/>
                <a:ext cx="3444240" cy="2660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dirty="0">
                    <a:solidFill>
                      <a:srgbClr val="000000"/>
                    </a:solidFill>
                    <a:effectLst/>
                    <a:ea typeface="SimSun" panose="02010600030101010101" pitchFamily="2" charset="-122"/>
                    <a:cs typeface="Times New Roman" panose="02020603050405020304" pitchFamily="18" charset="0"/>
                  </a:rPr>
                  <a:t>Venues nearby facilities in cluster 2   </a:t>
                </a:r>
              </a:p>
            </p:txBody>
          </p:sp>
          <p:sp>
            <p:nvSpPr>
              <p:cNvPr id="11" name="Rectangle 10">
                <a:extLst>
                  <a:ext uri="{FF2B5EF4-FFF2-40B4-BE49-F238E27FC236}">
                    <a16:creationId xmlns:a16="http://schemas.microsoft.com/office/drawing/2014/main" id="{5F81FC4F-6A48-4EF4-BADF-13486BC32A3E}"/>
                  </a:ext>
                </a:extLst>
              </p:cNvPr>
              <p:cNvSpPr/>
              <p:nvPr/>
            </p:nvSpPr>
            <p:spPr>
              <a:xfrm>
                <a:off x="466229" y="3695243"/>
                <a:ext cx="2334576" cy="2840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dirty="0">
                    <a:solidFill>
                      <a:srgbClr val="000000"/>
                    </a:solidFill>
                    <a:effectLst/>
                    <a:ea typeface="SimSun" panose="02010600030101010101" pitchFamily="2" charset="-122"/>
                    <a:cs typeface="Times New Roman" panose="02020603050405020304" pitchFamily="18" charset="0"/>
                  </a:rPr>
                  <a:t>Venues </a:t>
                </a:r>
              </a:p>
            </p:txBody>
          </p:sp>
        </p:grpSp>
      </p:grpSp>
    </p:spTree>
    <p:extLst>
      <p:ext uri="{BB962C8B-B14F-4D97-AF65-F5344CB8AC3E}">
        <p14:creationId xmlns:p14="http://schemas.microsoft.com/office/powerpoint/2010/main" val="1366935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93BB9-346E-4732-A27A-D4A28AAC1392}"/>
              </a:ext>
            </a:extLst>
          </p:cNvPr>
          <p:cNvSpPr>
            <a:spLocks noGrp="1"/>
          </p:cNvSpPr>
          <p:nvPr>
            <p:ph type="title"/>
          </p:nvPr>
        </p:nvSpPr>
        <p:spPr/>
        <p:txBody>
          <a:bodyPr/>
          <a:lstStyle/>
          <a:p>
            <a:r>
              <a:rPr lang="en-US" altLang="en-US" b="1" cap="none"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Cluster 3:</a:t>
            </a:r>
            <a:br>
              <a:rPr lang="en-US" altLang="en-US" sz="1400" cap="none" dirty="0">
                <a:solidFill>
                  <a:schemeClr val="tx1"/>
                </a:solidFill>
              </a:rPr>
            </a:br>
            <a:endParaRPr lang="en-US" dirty="0"/>
          </a:p>
        </p:txBody>
      </p:sp>
      <p:sp>
        <p:nvSpPr>
          <p:cNvPr id="3" name="Content Placeholder 2">
            <a:extLst>
              <a:ext uri="{FF2B5EF4-FFF2-40B4-BE49-F238E27FC236}">
                <a16:creationId xmlns:a16="http://schemas.microsoft.com/office/drawing/2014/main" id="{EA302417-91E8-40C7-B68A-2B77C05E828C}"/>
              </a:ext>
            </a:extLst>
          </p:cNvPr>
          <p:cNvSpPr>
            <a:spLocks noGrp="1"/>
          </p:cNvSpPr>
          <p:nvPr>
            <p:ph idx="1"/>
          </p:nvPr>
        </p:nvSpPr>
        <p:spPr>
          <a:xfrm>
            <a:off x="293211" y="1201830"/>
            <a:ext cx="11029615" cy="3634486"/>
          </a:xfrm>
        </p:spPr>
        <p:txBody>
          <a:bodyPr/>
          <a:lstStyle/>
          <a:p>
            <a:r>
              <a:rPr lang="en-US" altLang="ja-JP" sz="1800" b="1"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t>Cluster 3 analysis discussion:</a:t>
            </a:r>
          </a:p>
          <a:p>
            <a:br>
              <a:rPr lang="en-US" altLang="ja-JP" sz="1050" dirty="0">
                <a:solidFill>
                  <a:srgbClr val="000000"/>
                </a:solidFill>
                <a:latin typeface="Times New Roman" panose="02020603050405020304" pitchFamily="18" charset="0"/>
                <a:ea typeface="SimSun" panose="02010600030101010101" pitchFamily="2" charset="-122"/>
                <a:cs typeface="Times New Roman" panose="02020603050405020304" pitchFamily="18" charset="0"/>
              </a:rPr>
            </a:br>
            <a:r>
              <a:rPr lang="en-US" altLang="ja-JP" dirty="0"/>
              <a:t>farmer market and supermarket areas - household facilities. classic option for new community pharmacy as it will assure the foot flow to the store without too much effort to advertise the location. but no competitors nearby the healthcare facilities</a:t>
            </a:r>
          </a:p>
          <a:p>
            <a:endParaRPr lang="en-US" altLang="ja-JP" sz="1050" dirty="0">
              <a:solidFill>
                <a:schemeClr val="tx1"/>
              </a:solidFill>
            </a:endParaRPr>
          </a:p>
          <a:p>
            <a:endParaRPr lang="en-US" dirty="0"/>
          </a:p>
        </p:txBody>
      </p:sp>
      <p:pic>
        <p:nvPicPr>
          <p:cNvPr id="9217" name="Picture 40">
            <a:extLst>
              <a:ext uri="{FF2B5EF4-FFF2-40B4-BE49-F238E27FC236}">
                <a16:creationId xmlns:a16="http://schemas.microsoft.com/office/drawing/2014/main" id="{C6A4E1D0-E2DC-448F-B8DC-892C1A2DB6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884" t="39543" r="3429" b="47409"/>
          <a:stretch>
            <a:fillRect/>
          </a:stretch>
        </p:blipFill>
        <p:spPr bwMode="auto">
          <a:xfrm>
            <a:off x="581192" y="4197577"/>
            <a:ext cx="10255760" cy="118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2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7FB1-7B42-41C6-9CAC-F03FD4F2B711}"/>
              </a:ext>
            </a:extLst>
          </p:cNvPr>
          <p:cNvSpPr>
            <a:spLocks noGrp="1"/>
          </p:cNvSpPr>
          <p:nvPr>
            <p:ph type="title"/>
          </p:nvPr>
        </p:nvSpPr>
        <p:spPr>
          <a:xfrm>
            <a:off x="327999" y="372131"/>
            <a:ext cx="11029616" cy="1188720"/>
          </a:xfrm>
        </p:spPr>
        <p:txBody>
          <a:bodyPr/>
          <a:lstStyle/>
          <a:p>
            <a:r>
              <a:rPr lang="en-US" dirty="0"/>
              <a:t>Cluster 3 horizontal bar chart </a:t>
            </a:r>
            <a:br>
              <a:rPr lang="en-US" dirty="0"/>
            </a:br>
            <a:endParaRPr lang="en-US" dirty="0"/>
          </a:p>
        </p:txBody>
      </p:sp>
      <p:sp>
        <p:nvSpPr>
          <p:cNvPr id="3" name="Content Placeholder 2">
            <a:extLst>
              <a:ext uri="{FF2B5EF4-FFF2-40B4-BE49-F238E27FC236}">
                <a16:creationId xmlns:a16="http://schemas.microsoft.com/office/drawing/2014/main" id="{80E5533E-760F-4E1B-9789-394B977F565C}"/>
              </a:ext>
            </a:extLst>
          </p:cNvPr>
          <p:cNvSpPr>
            <a:spLocks noGrp="1"/>
          </p:cNvSpPr>
          <p:nvPr>
            <p:ph idx="1"/>
          </p:nvPr>
        </p:nvSpPr>
        <p:spPr>
          <a:xfrm>
            <a:off x="581193" y="2340864"/>
            <a:ext cx="4716022" cy="3634486"/>
          </a:xfrm>
        </p:spPr>
        <p:txBody>
          <a:bodyPr/>
          <a:lstStyle/>
          <a:p>
            <a:r>
              <a:rPr lang="en-US" dirty="0"/>
              <a:t>This graph shows venues nearby healthcare facilities in cluster 3</a:t>
            </a:r>
          </a:p>
          <a:p>
            <a:endParaRPr lang="en-US" dirty="0"/>
          </a:p>
        </p:txBody>
      </p:sp>
      <p:grpSp>
        <p:nvGrpSpPr>
          <p:cNvPr id="4" name="Group 3">
            <a:extLst>
              <a:ext uri="{FF2B5EF4-FFF2-40B4-BE49-F238E27FC236}">
                <a16:creationId xmlns:a16="http://schemas.microsoft.com/office/drawing/2014/main" id="{1DA19E61-6512-49F5-B468-E0407E9AC22E}"/>
              </a:ext>
            </a:extLst>
          </p:cNvPr>
          <p:cNvGrpSpPr/>
          <p:nvPr/>
        </p:nvGrpSpPr>
        <p:grpSpPr>
          <a:xfrm>
            <a:off x="5686098" y="1053126"/>
            <a:ext cx="5520022" cy="5432743"/>
            <a:chOff x="0" y="0"/>
            <a:chExt cx="3746029" cy="4007485"/>
          </a:xfrm>
        </p:grpSpPr>
        <p:pic>
          <p:nvPicPr>
            <p:cNvPr id="5" name="Picture 4">
              <a:extLst>
                <a:ext uri="{FF2B5EF4-FFF2-40B4-BE49-F238E27FC236}">
                  <a16:creationId xmlns:a16="http://schemas.microsoft.com/office/drawing/2014/main" id="{C19D0A3E-13B2-42A9-8DF9-0E47B7285C3E}"/>
                </a:ext>
              </a:extLst>
            </p:cNvPr>
            <p:cNvPicPr>
              <a:picLocks noChangeAspect="1"/>
            </p:cNvPicPr>
            <p:nvPr/>
          </p:nvPicPr>
          <p:blipFill rotWithShape="1">
            <a:blip r:embed="rId2"/>
            <a:srcRect l="11078" t="29382" r="51823" b="7162"/>
            <a:stretch/>
          </p:blipFill>
          <p:spPr bwMode="auto">
            <a:xfrm>
              <a:off x="71919" y="246579"/>
              <a:ext cx="3674110" cy="3534410"/>
            </a:xfrm>
            <a:prstGeom prst="rect">
              <a:avLst/>
            </a:prstGeom>
            <a:ln>
              <a:no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ACFD8FB9-4508-4A64-BE47-3C1D7D69A6D3}"/>
                </a:ext>
              </a:extLst>
            </p:cNvPr>
            <p:cNvGrpSpPr/>
            <p:nvPr/>
          </p:nvGrpSpPr>
          <p:grpSpPr>
            <a:xfrm>
              <a:off x="0" y="0"/>
              <a:ext cx="3551556" cy="4007485"/>
              <a:chOff x="0" y="0"/>
              <a:chExt cx="3552106" cy="4007771"/>
            </a:xfrm>
          </p:grpSpPr>
          <p:sp>
            <p:nvSpPr>
              <p:cNvPr id="7" name="Rectangle 6">
                <a:extLst>
                  <a:ext uri="{FF2B5EF4-FFF2-40B4-BE49-F238E27FC236}">
                    <a16:creationId xmlns:a16="http://schemas.microsoft.com/office/drawing/2014/main" id="{CDB78911-4697-4D4C-829B-715E212586D1}"/>
                  </a:ext>
                </a:extLst>
              </p:cNvPr>
              <p:cNvSpPr/>
              <p:nvPr/>
            </p:nvSpPr>
            <p:spPr>
              <a:xfrm rot="16200000">
                <a:off x="-1025285" y="1896489"/>
                <a:ext cx="2334634" cy="2840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Facility number </a:t>
                </a:r>
              </a:p>
            </p:txBody>
          </p:sp>
          <p:sp>
            <p:nvSpPr>
              <p:cNvPr id="8" name="Rectangle 7">
                <a:extLst>
                  <a:ext uri="{FF2B5EF4-FFF2-40B4-BE49-F238E27FC236}">
                    <a16:creationId xmlns:a16="http://schemas.microsoft.com/office/drawing/2014/main" id="{F008C32B-D254-4526-B026-D0E74C8BB721}"/>
                  </a:ext>
                </a:extLst>
              </p:cNvPr>
              <p:cNvSpPr/>
              <p:nvPr/>
            </p:nvSpPr>
            <p:spPr>
              <a:xfrm>
                <a:off x="107866" y="0"/>
                <a:ext cx="3444240" cy="2660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Venues nearby facilities in cluster 3   </a:t>
                </a:r>
              </a:p>
            </p:txBody>
          </p:sp>
          <p:sp>
            <p:nvSpPr>
              <p:cNvPr id="9" name="Rectangle 8">
                <a:extLst>
                  <a:ext uri="{FF2B5EF4-FFF2-40B4-BE49-F238E27FC236}">
                    <a16:creationId xmlns:a16="http://schemas.microsoft.com/office/drawing/2014/main" id="{C644654C-7A93-4D16-8986-9457F461BE27}"/>
                  </a:ext>
                </a:extLst>
              </p:cNvPr>
              <p:cNvSpPr/>
              <p:nvPr/>
            </p:nvSpPr>
            <p:spPr>
              <a:xfrm>
                <a:off x="173967" y="3723701"/>
                <a:ext cx="2334576" cy="2840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Venues </a:t>
                </a:r>
              </a:p>
            </p:txBody>
          </p:sp>
        </p:grpSp>
      </p:grpSp>
    </p:spTree>
    <p:extLst>
      <p:ext uri="{BB962C8B-B14F-4D97-AF65-F5344CB8AC3E}">
        <p14:creationId xmlns:p14="http://schemas.microsoft.com/office/powerpoint/2010/main" val="3743407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39E2073-B38E-477A-AD5E-354218C55CB0}"/>
              </a:ext>
            </a:extLst>
          </p:cNvPr>
          <p:cNvSpPr>
            <a:spLocks noGrp="1"/>
          </p:cNvSpPr>
          <p:nvPr>
            <p:ph type="title"/>
          </p:nvPr>
        </p:nvSpPr>
        <p:spPr>
          <a:xfrm>
            <a:off x="609906" y="702155"/>
            <a:ext cx="3568661" cy="1269713"/>
          </a:xfrm>
        </p:spPr>
        <p:txBody>
          <a:bodyPr>
            <a:normAutofit/>
          </a:bodyPr>
          <a:lstStyle/>
          <a:p>
            <a:r>
              <a:rPr lang="en-US" dirty="0"/>
              <a:t>Cluster 4</a:t>
            </a:r>
          </a:p>
        </p:txBody>
      </p:sp>
      <p:sp>
        <p:nvSpPr>
          <p:cNvPr id="20" name="Rectangle 10">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B14D0A7C-F7E0-42CE-AE75-61869FF511FD}"/>
              </a:ext>
            </a:extLst>
          </p:cNvPr>
          <p:cNvSpPr>
            <a:spLocks noGrp="1"/>
          </p:cNvSpPr>
          <p:nvPr>
            <p:ph idx="1"/>
          </p:nvPr>
        </p:nvSpPr>
        <p:spPr>
          <a:xfrm>
            <a:off x="609906" y="2340864"/>
            <a:ext cx="3568661" cy="3634486"/>
          </a:xfrm>
        </p:spPr>
        <p:txBody>
          <a:bodyPr>
            <a:normAutofit/>
          </a:bodyPr>
          <a:lstStyle/>
          <a:p>
            <a:pPr fontAlgn="base"/>
            <a:r>
              <a:rPr lang="en-US" dirty="0"/>
              <a:t>Cluster 4 analysis discussion:</a:t>
            </a:r>
          </a:p>
          <a:p>
            <a:pPr fontAlgn="base"/>
            <a:r>
              <a:rPr lang="en-US" dirty="0"/>
              <a:t> it is the ideal areas to open new pharmacy as the are many factors to grantee the foot flow like the household and personal shopping facilities, variety of restaurants and cafes, gym and the most important is the great availability of the competitor pharmacies around the health centers.</a:t>
            </a:r>
          </a:p>
          <a:p>
            <a:endParaRPr lang="en-US" dirty="0"/>
          </a:p>
        </p:txBody>
      </p:sp>
      <p:pic>
        <p:nvPicPr>
          <p:cNvPr id="4" name="Picture 3">
            <a:extLst>
              <a:ext uri="{FF2B5EF4-FFF2-40B4-BE49-F238E27FC236}">
                <a16:creationId xmlns:a16="http://schemas.microsoft.com/office/drawing/2014/main" id="{396CF9C7-D0E7-4CE9-8775-D6BD830EEB5B}"/>
              </a:ext>
            </a:extLst>
          </p:cNvPr>
          <p:cNvPicPr/>
          <p:nvPr/>
        </p:nvPicPr>
        <p:blipFill rotWithShape="1">
          <a:blip r:embed="rId2"/>
          <a:srcRect l="10502" t="19970" r="3297" b="5783"/>
          <a:stretch/>
        </p:blipFill>
        <p:spPr bwMode="auto">
          <a:xfrm>
            <a:off x="4654296" y="1707151"/>
            <a:ext cx="6735272" cy="3263204"/>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070600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15160-52E3-4524-8759-43E967EF61B2}"/>
              </a:ext>
            </a:extLst>
          </p:cNvPr>
          <p:cNvSpPr>
            <a:spLocks noGrp="1"/>
          </p:cNvSpPr>
          <p:nvPr>
            <p:ph type="title"/>
          </p:nvPr>
        </p:nvSpPr>
        <p:spPr>
          <a:xfrm>
            <a:off x="442946" y="313424"/>
            <a:ext cx="11029616" cy="1188720"/>
          </a:xfrm>
        </p:spPr>
        <p:txBody>
          <a:bodyPr/>
          <a:lstStyle/>
          <a:p>
            <a:r>
              <a:rPr lang="en-US" dirty="0"/>
              <a:t>Cluster 4 horizontal bar chart </a:t>
            </a:r>
            <a:br>
              <a:rPr lang="en-US" dirty="0"/>
            </a:br>
            <a:endParaRPr lang="en-US" dirty="0"/>
          </a:p>
        </p:txBody>
      </p:sp>
      <p:sp>
        <p:nvSpPr>
          <p:cNvPr id="3" name="Content Placeholder 2">
            <a:extLst>
              <a:ext uri="{FF2B5EF4-FFF2-40B4-BE49-F238E27FC236}">
                <a16:creationId xmlns:a16="http://schemas.microsoft.com/office/drawing/2014/main" id="{00250448-3546-4D7E-850F-B784A2507518}"/>
              </a:ext>
            </a:extLst>
          </p:cNvPr>
          <p:cNvSpPr>
            <a:spLocks noGrp="1"/>
          </p:cNvSpPr>
          <p:nvPr>
            <p:ph idx="1"/>
          </p:nvPr>
        </p:nvSpPr>
        <p:spPr>
          <a:xfrm>
            <a:off x="581193" y="2340864"/>
            <a:ext cx="4631937" cy="3634486"/>
          </a:xfrm>
        </p:spPr>
        <p:txBody>
          <a:bodyPr/>
          <a:lstStyle/>
          <a:p>
            <a:r>
              <a:rPr lang="en-US" dirty="0"/>
              <a:t>This graph shows venues nearby healthcare facilities in cluster 4</a:t>
            </a:r>
          </a:p>
          <a:p>
            <a:endParaRPr lang="en-US" dirty="0"/>
          </a:p>
        </p:txBody>
      </p:sp>
      <p:grpSp>
        <p:nvGrpSpPr>
          <p:cNvPr id="4" name="Group 3">
            <a:extLst>
              <a:ext uri="{FF2B5EF4-FFF2-40B4-BE49-F238E27FC236}">
                <a16:creationId xmlns:a16="http://schemas.microsoft.com/office/drawing/2014/main" id="{0FF82896-7FD3-4041-975A-D1A11AA3CDA8}"/>
              </a:ext>
            </a:extLst>
          </p:cNvPr>
          <p:cNvGrpSpPr/>
          <p:nvPr/>
        </p:nvGrpSpPr>
        <p:grpSpPr>
          <a:xfrm>
            <a:off x="5213130" y="746234"/>
            <a:ext cx="6535924" cy="5798342"/>
            <a:chOff x="0" y="0"/>
            <a:chExt cx="4012372" cy="4007485"/>
          </a:xfrm>
        </p:grpSpPr>
        <p:pic>
          <p:nvPicPr>
            <p:cNvPr id="5" name="Picture 4">
              <a:extLst>
                <a:ext uri="{FF2B5EF4-FFF2-40B4-BE49-F238E27FC236}">
                  <a16:creationId xmlns:a16="http://schemas.microsoft.com/office/drawing/2014/main" id="{085B0989-873C-4623-8DBC-36D37A72C0F7}"/>
                </a:ext>
              </a:extLst>
            </p:cNvPr>
            <p:cNvPicPr>
              <a:picLocks noChangeAspect="1"/>
            </p:cNvPicPr>
            <p:nvPr/>
          </p:nvPicPr>
          <p:blipFill rotWithShape="1">
            <a:blip r:embed="rId2"/>
            <a:srcRect l="10785" t="28206" r="51146" b="7789"/>
            <a:stretch/>
          </p:blipFill>
          <p:spPr bwMode="auto">
            <a:xfrm>
              <a:off x="154112" y="174661"/>
              <a:ext cx="3858260" cy="3648710"/>
            </a:xfrm>
            <a:prstGeom prst="rect">
              <a:avLst/>
            </a:prstGeom>
            <a:ln>
              <a:noFill/>
            </a:ln>
            <a:extLst>
              <a:ext uri="{53640926-AAD7-44D8-BBD7-CCE9431645EC}">
                <a14:shadowObscured xmlns:a14="http://schemas.microsoft.com/office/drawing/2010/main"/>
              </a:ext>
            </a:extLst>
          </p:spPr>
        </p:pic>
        <p:grpSp>
          <p:nvGrpSpPr>
            <p:cNvPr id="6" name="Group 5">
              <a:extLst>
                <a:ext uri="{FF2B5EF4-FFF2-40B4-BE49-F238E27FC236}">
                  <a16:creationId xmlns:a16="http://schemas.microsoft.com/office/drawing/2014/main" id="{7D3730DE-108E-420C-887C-2FEBA718126C}"/>
                </a:ext>
              </a:extLst>
            </p:cNvPr>
            <p:cNvGrpSpPr/>
            <p:nvPr/>
          </p:nvGrpSpPr>
          <p:grpSpPr>
            <a:xfrm>
              <a:off x="0" y="0"/>
              <a:ext cx="3551556" cy="4007485"/>
              <a:chOff x="0" y="0"/>
              <a:chExt cx="3552106" cy="4007771"/>
            </a:xfrm>
          </p:grpSpPr>
          <p:sp>
            <p:nvSpPr>
              <p:cNvPr id="7" name="Rectangle 6">
                <a:extLst>
                  <a:ext uri="{FF2B5EF4-FFF2-40B4-BE49-F238E27FC236}">
                    <a16:creationId xmlns:a16="http://schemas.microsoft.com/office/drawing/2014/main" id="{C4B027E6-1360-4A17-83A0-A1F1C0A86B3C}"/>
                  </a:ext>
                </a:extLst>
              </p:cNvPr>
              <p:cNvSpPr/>
              <p:nvPr/>
            </p:nvSpPr>
            <p:spPr>
              <a:xfrm rot="16200000">
                <a:off x="-1025285" y="1896489"/>
                <a:ext cx="2334634" cy="28406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Facility number </a:t>
                </a:r>
              </a:p>
            </p:txBody>
          </p:sp>
          <p:sp>
            <p:nvSpPr>
              <p:cNvPr id="8" name="Rectangle 7">
                <a:extLst>
                  <a:ext uri="{FF2B5EF4-FFF2-40B4-BE49-F238E27FC236}">
                    <a16:creationId xmlns:a16="http://schemas.microsoft.com/office/drawing/2014/main" id="{B12CB029-6E6E-4291-9023-472F437586C1}"/>
                  </a:ext>
                </a:extLst>
              </p:cNvPr>
              <p:cNvSpPr/>
              <p:nvPr/>
            </p:nvSpPr>
            <p:spPr>
              <a:xfrm>
                <a:off x="107866" y="0"/>
                <a:ext cx="3444240" cy="26606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Venues nearby facilities in cluster 4   </a:t>
                </a:r>
              </a:p>
            </p:txBody>
          </p:sp>
          <p:sp>
            <p:nvSpPr>
              <p:cNvPr id="9" name="Rectangle 8">
                <a:extLst>
                  <a:ext uri="{FF2B5EF4-FFF2-40B4-BE49-F238E27FC236}">
                    <a16:creationId xmlns:a16="http://schemas.microsoft.com/office/drawing/2014/main" id="{CDB919CA-A399-4CA2-9777-F60D0C338024}"/>
                  </a:ext>
                </a:extLst>
              </p:cNvPr>
              <p:cNvSpPr/>
              <p:nvPr/>
            </p:nvSpPr>
            <p:spPr>
              <a:xfrm>
                <a:off x="173967" y="3723701"/>
                <a:ext cx="2334576" cy="28407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457200" algn="ctr">
                  <a:lnSpc>
                    <a:spcPct val="200000"/>
                  </a:lnSpc>
                  <a:spcBef>
                    <a:spcPts val="0"/>
                  </a:spcBef>
                  <a:spcAft>
                    <a:spcPts val="0"/>
                  </a:spcAft>
                </a:pPr>
                <a:r>
                  <a:rPr lang="en-US" sz="1200">
                    <a:solidFill>
                      <a:srgbClr val="000000"/>
                    </a:solidFill>
                    <a:effectLst/>
                    <a:ea typeface="SimSun" panose="02010600030101010101" pitchFamily="2" charset="-122"/>
                    <a:cs typeface="Times New Roman" panose="02020603050405020304" pitchFamily="18" charset="0"/>
                  </a:rPr>
                  <a:t>Venues </a:t>
                </a:r>
              </a:p>
            </p:txBody>
          </p:sp>
        </p:grpSp>
      </p:grpSp>
    </p:spTree>
    <p:extLst>
      <p:ext uri="{BB962C8B-B14F-4D97-AF65-F5344CB8AC3E}">
        <p14:creationId xmlns:p14="http://schemas.microsoft.com/office/powerpoint/2010/main" val="2403324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New Yorkers Are Leaving The City In Droves: Here's Why They're ...">
            <a:extLst>
              <a:ext uri="{FF2B5EF4-FFF2-40B4-BE49-F238E27FC236}">
                <a16:creationId xmlns:a16="http://schemas.microsoft.com/office/drawing/2014/main" id="{B9B8384A-50B7-4F2E-A740-16D585D3EE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88"/>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9831CBB7-4817-4B54-A7F9-0AE2D0C47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029" y="457200"/>
            <a:ext cx="5010912" cy="9144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73" name="Rectangle 72">
            <a:extLst>
              <a:ext uri="{FF2B5EF4-FFF2-40B4-BE49-F238E27FC236}">
                <a16:creationId xmlns:a16="http://schemas.microsoft.com/office/drawing/2014/main" id="{96BC321D-B05F-4857-8880-97F61B9B7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7791" y="601200"/>
            <a:ext cx="5009388" cy="578936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FBA62FD-D56F-4FB0-B478-208E1B28B6F9}"/>
              </a:ext>
            </a:extLst>
          </p:cNvPr>
          <p:cNvSpPr>
            <a:spLocks noGrp="1"/>
          </p:cNvSpPr>
          <p:nvPr>
            <p:ph type="title"/>
          </p:nvPr>
        </p:nvSpPr>
        <p:spPr>
          <a:xfrm>
            <a:off x="6966184" y="938022"/>
            <a:ext cx="4389261" cy="1188720"/>
          </a:xfrm>
        </p:spPr>
        <p:txBody>
          <a:bodyPr>
            <a:normAutofit/>
          </a:bodyPr>
          <a:lstStyle/>
          <a:p>
            <a:r>
              <a:rPr lang="en-US" b="1" dirty="0"/>
              <a:t>Introduction</a:t>
            </a:r>
            <a:endParaRPr lang="en-US" dirty="0"/>
          </a:p>
        </p:txBody>
      </p:sp>
      <p:sp>
        <p:nvSpPr>
          <p:cNvPr id="3" name="Content Placeholder 2">
            <a:extLst>
              <a:ext uri="{FF2B5EF4-FFF2-40B4-BE49-F238E27FC236}">
                <a16:creationId xmlns:a16="http://schemas.microsoft.com/office/drawing/2014/main" id="{E769F0B6-C77B-4E0C-9D24-9FD8F661C0AE}"/>
              </a:ext>
            </a:extLst>
          </p:cNvPr>
          <p:cNvSpPr>
            <a:spLocks noGrp="1"/>
          </p:cNvSpPr>
          <p:nvPr>
            <p:ph idx="1"/>
          </p:nvPr>
        </p:nvSpPr>
        <p:spPr>
          <a:xfrm>
            <a:off x="6966184" y="2340865"/>
            <a:ext cx="4389262" cy="3788474"/>
          </a:xfrm>
        </p:spPr>
        <p:txBody>
          <a:bodyPr>
            <a:normAutofit/>
          </a:bodyPr>
          <a:lstStyle/>
          <a:p>
            <a:pPr>
              <a:lnSpc>
                <a:spcPct val="90000"/>
              </a:lnSpc>
            </a:pPr>
            <a:r>
              <a:rPr lang="en-US" dirty="0"/>
              <a:t>New York City, is the most populous city in the United States. With an estimated 2019 population of 8,336,817 distributed over about 302.6 square miles (784 km2), New York City is also the most densely populated major city in the United States. Located at the southern tip of the U.S. state of New York, the city is the center of the New York metropolitan area, the largest metropolitan area in the world by urban landmass. [1]</a:t>
            </a:r>
            <a:endParaRPr lang="en-US" b="1" dirty="0"/>
          </a:p>
          <a:p>
            <a:pPr marL="0" indent="0">
              <a:lnSpc>
                <a:spcPct val="90000"/>
              </a:lnSpc>
              <a:buNone/>
            </a:pPr>
            <a:r>
              <a:rPr lang="en-US" dirty="0"/>
              <a:t> </a:t>
            </a:r>
          </a:p>
          <a:p>
            <a:pPr>
              <a:lnSpc>
                <a:spcPct val="90000"/>
              </a:lnSpc>
            </a:pPr>
            <a:endParaRPr lang="en-US" dirty="0"/>
          </a:p>
        </p:txBody>
      </p:sp>
    </p:spTree>
    <p:extLst>
      <p:ext uri="{BB962C8B-B14F-4D97-AF65-F5344CB8AC3E}">
        <p14:creationId xmlns:p14="http://schemas.microsoft.com/office/powerpoint/2010/main" val="2354055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New York New York City NYC Midtown Manhattan Times Square ...">
            <a:extLst>
              <a:ext uri="{FF2B5EF4-FFF2-40B4-BE49-F238E27FC236}">
                <a16:creationId xmlns:a16="http://schemas.microsoft.com/office/drawing/2014/main" id="{C96B7AA8-B35E-4C01-9AC0-E6E443A3A1BD}"/>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21436" b="20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912ACC-A795-4A20-A338-A6448688AF2B}"/>
              </a:ext>
            </a:extLst>
          </p:cNvPr>
          <p:cNvSpPr>
            <a:spLocks noGrp="1"/>
          </p:cNvSpPr>
          <p:nvPr>
            <p:ph type="title"/>
          </p:nvPr>
        </p:nvSpPr>
        <p:spPr>
          <a:xfrm>
            <a:off x="1023870" y="702156"/>
            <a:ext cx="10144260" cy="1013800"/>
          </a:xfrm>
        </p:spPr>
        <p:txBody>
          <a:bodyPr>
            <a:normAutofit/>
          </a:bodyPr>
          <a:lstStyle/>
          <a:p>
            <a:r>
              <a:rPr lang="en-US" b="1" dirty="0">
                <a:solidFill>
                  <a:schemeClr val="tx1"/>
                </a:solidFill>
              </a:rPr>
              <a:t>5. Discussion:</a:t>
            </a:r>
            <a:br>
              <a:rPr lang="en-US" dirty="0">
                <a:solidFill>
                  <a:schemeClr val="tx1"/>
                </a:solidFill>
              </a:rPr>
            </a:br>
            <a:endParaRPr lang="en-US" dirty="0">
              <a:solidFill>
                <a:schemeClr val="tx1"/>
              </a:solidFill>
            </a:endParaRPr>
          </a:p>
        </p:txBody>
      </p:sp>
      <p:sp>
        <p:nvSpPr>
          <p:cNvPr id="3" name="Content Placeholder 2">
            <a:extLst>
              <a:ext uri="{FF2B5EF4-FFF2-40B4-BE49-F238E27FC236}">
                <a16:creationId xmlns:a16="http://schemas.microsoft.com/office/drawing/2014/main" id="{11D2EE91-0562-4950-8B05-6EF75181BEBD}"/>
              </a:ext>
            </a:extLst>
          </p:cNvPr>
          <p:cNvSpPr>
            <a:spLocks noGrp="1"/>
          </p:cNvSpPr>
          <p:nvPr>
            <p:ph idx="1"/>
          </p:nvPr>
        </p:nvSpPr>
        <p:spPr>
          <a:xfrm>
            <a:off x="965199" y="2180496"/>
            <a:ext cx="10261602" cy="3678303"/>
          </a:xfrm>
        </p:spPr>
        <p:txBody>
          <a:bodyPr>
            <a:normAutofit/>
          </a:bodyPr>
          <a:lstStyle/>
          <a:p>
            <a:r>
              <a:rPr lang="en-US" dirty="0"/>
              <a:t>After clustering the locations based on the nearby venues, we found that cluster 4 has met most of the key points we discussed earlier in the introduction. </a:t>
            </a:r>
          </a:p>
          <a:p>
            <a:r>
              <a:rPr lang="en-US" dirty="0"/>
              <a:t>Cluster 4 has locations of healthcare facilities which are located in active areas with shopping malls, restaurants, household shopping and gyms. We will diversity of people based on age, culture and most importantly salary income.</a:t>
            </a:r>
          </a:p>
          <a:p>
            <a:r>
              <a:rPr lang="en-US" dirty="0"/>
              <a:t>Foot flow confirmed.</a:t>
            </a:r>
          </a:p>
          <a:p>
            <a:r>
              <a:rPr lang="en-US" dirty="0"/>
              <a:t>   So, remaining for us to locate the availability of pharmacy especially big chain pharmacies to place our name in between them. </a:t>
            </a:r>
          </a:p>
          <a:p>
            <a:r>
              <a:rPr lang="en-US" dirty="0"/>
              <a:t>For that I filtered the facilities location in cluster 4 based on the availability of ‘Pharmacy’ venue nearby and what we got 12 locations out of 64 locations of healthcare facilities in NYC.  </a:t>
            </a:r>
          </a:p>
          <a:p>
            <a:endParaRPr lang="en-US" dirty="0"/>
          </a:p>
        </p:txBody>
      </p:sp>
    </p:spTree>
    <p:extLst>
      <p:ext uri="{BB962C8B-B14F-4D97-AF65-F5344CB8AC3E}">
        <p14:creationId xmlns:p14="http://schemas.microsoft.com/office/powerpoint/2010/main" val="154323266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307E802C-4568-43AB-9F37-2A48E02B3B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5" name="Picture 53">
            <a:extLst>
              <a:ext uri="{FF2B5EF4-FFF2-40B4-BE49-F238E27FC236}">
                <a16:creationId xmlns:a16="http://schemas.microsoft.com/office/drawing/2014/main" id="{28F8EE78-5DAD-47C1-8F32-11AD2B193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789" t="59776" r="77954" b="22736"/>
          <a:stretch>
            <a:fillRect/>
          </a:stretch>
        </p:blipFill>
        <p:spPr bwMode="auto">
          <a:xfrm>
            <a:off x="643466" y="663643"/>
            <a:ext cx="3626159" cy="316874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52">
            <a:extLst>
              <a:ext uri="{FF2B5EF4-FFF2-40B4-BE49-F238E27FC236}">
                <a16:creationId xmlns:a16="http://schemas.microsoft.com/office/drawing/2014/main" id="{51355C4B-5BEC-4476-AAC4-8FB403AAA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789" t="34402" r="58112" b="29474"/>
          <a:stretch>
            <a:fillRect/>
          </a:stretch>
        </p:blipFill>
        <p:spPr bwMode="auto">
          <a:xfrm>
            <a:off x="5751158" y="598712"/>
            <a:ext cx="5048449" cy="329860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BLS International Visa and Passport Services - UAE">
            <a:extLst>
              <a:ext uri="{FF2B5EF4-FFF2-40B4-BE49-F238E27FC236}">
                <a16:creationId xmlns:a16="http://schemas.microsoft.com/office/drawing/2014/main" id="{506D2A72-F153-45B3-A258-B8FE4A63752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48" y="4311403"/>
            <a:ext cx="4613160" cy="2546597"/>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BFFCF698-CE31-43F1-AC88-064CB81A65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498" y="4267831"/>
            <a:ext cx="7552502" cy="2590169"/>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79" name="Rectangle 78">
            <a:extLst>
              <a:ext uri="{FF2B5EF4-FFF2-40B4-BE49-F238E27FC236}">
                <a16:creationId xmlns:a16="http://schemas.microsoft.com/office/drawing/2014/main" id="{30289482-ACA3-49AE-9A29-CF97A76DF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20158"/>
            <a:ext cx="12188952" cy="9144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98F2DC4-D482-49FB-99B6-7C6F10122FC3}"/>
              </a:ext>
            </a:extLst>
          </p:cNvPr>
          <p:cNvSpPr>
            <a:spLocks noGrp="1"/>
          </p:cNvSpPr>
          <p:nvPr>
            <p:ph type="title"/>
          </p:nvPr>
        </p:nvSpPr>
        <p:spPr>
          <a:xfrm>
            <a:off x="4810836" y="4311403"/>
            <a:ext cx="6737697" cy="731446"/>
          </a:xfrm>
        </p:spPr>
        <p:txBody>
          <a:bodyPr>
            <a:normAutofit/>
          </a:bodyPr>
          <a:lstStyle/>
          <a:p>
            <a:r>
              <a:rPr lang="en-US" sz="2400" dirty="0">
                <a:solidFill>
                  <a:srgbClr val="FFFFFF"/>
                </a:solidFill>
              </a:rPr>
              <a:t>cont.</a:t>
            </a:r>
            <a:r>
              <a:rPr lang="en-US" sz="2400" b="1" dirty="0">
                <a:solidFill>
                  <a:schemeClr val="tx1"/>
                </a:solidFill>
              </a:rPr>
              <a:t> Discussion</a:t>
            </a:r>
            <a:endParaRPr lang="en-US" sz="2400" dirty="0">
              <a:solidFill>
                <a:srgbClr val="FFFFFF"/>
              </a:solidFill>
            </a:endParaRPr>
          </a:p>
        </p:txBody>
      </p:sp>
      <p:sp>
        <p:nvSpPr>
          <p:cNvPr id="81" name="Rectangle 80">
            <a:extLst>
              <a:ext uri="{FF2B5EF4-FFF2-40B4-BE49-F238E27FC236}">
                <a16:creationId xmlns:a16="http://schemas.microsoft.com/office/drawing/2014/main" id="{0F399B11-F777-4211-ADD0-979A91BCD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1359" y="-460"/>
            <a:ext cx="91440" cy="685800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EE9D28-1F7D-480F-B76A-0BAFB61DE0C2}"/>
              </a:ext>
            </a:extLst>
          </p:cNvPr>
          <p:cNvSpPr>
            <a:spLocks noGrp="1"/>
          </p:cNvSpPr>
          <p:nvPr>
            <p:ph idx="1"/>
          </p:nvPr>
        </p:nvSpPr>
        <p:spPr>
          <a:xfrm>
            <a:off x="4810836" y="5247563"/>
            <a:ext cx="6799972" cy="1011725"/>
          </a:xfrm>
        </p:spPr>
        <p:txBody>
          <a:bodyPr>
            <a:normAutofit/>
          </a:bodyPr>
          <a:lstStyle/>
          <a:p>
            <a:pPr marL="0" marR="0" lvl="0" indent="0" defTabSz="914400" rtl="0" eaLnBrk="0" fontAlgn="base" latinLnBrk="0" hangingPunct="0">
              <a:spcBef>
                <a:spcPct val="0"/>
              </a:spcBef>
              <a:buClrTx/>
              <a:buSzTx/>
              <a:buFontTx/>
              <a:buNone/>
              <a:tabLst/>
            </a:pPr>
            <a:r>
              <a:rPr kumimoji="0" lang="en-US" altLang="ja-JP" sz="1600" b="0" i="0" u="none" strike="noStrike" cap="none" normalizeH="0" baseline="0" dirty="0">
                <a:ln>
                  <a:noFill/>
                </a:ln>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rPr>
              <a:t>These locations are located mostly in 4 different boroughs of the city. We got 3 locations in Bronx and Brooklyn, 4 in Manhattan, and 2 in queens. </a:t>
            </a:r>
            <a:endParaRPr kumimoji="0" lang="en-US" altLang="ja-JP" sz="1600" b="0" i="0" u="none" strike="noStrike" cap="none" normalizeH="0" baseline="0" dirty="0">
              <a:ln>
                <a:noFill/>
              </a:ln>
              <a:solidFill>
                <a:srgbClr val="FFFFFF"/>
              </a:solidFill>
              <a:effectLst/>
            </a:endParaRPr>
          </a:p>
          <a:p>
            <a:pPr marL="0" marR="0" lvl="0" indent="0" defTabSz="914400" rtl="0" eaLnBrk="0" fontAlgn="base" latinLnBrk="0" hangingPunct="0">
              <a:spcBef>
                <a:spcPct val="0"/>
              </a:spcBef>
              <a:buClrTx/>
              <a:buSzTx/>
              <a:buFontTx/>
              <a:buNone/>
              <a:tabLst/>
            </a:pPr>
            <a:endParaRPr kumimoji="0" lang="en-US" altLang="ja-JP" sz="1600" b="0" i="0" u="none" strike="noStrike" cap="none" normalizeH="0" baseline="0" dirty="0">
              <a:ln>
                <a:noFill/>
              </a:ln>
              <a:solidFill>
                <a:srgbClr val="FFFFFF"/>
              </a:solidFill>
              <a:effectLst/>
              <a:latin typeface="Arial" panose="020B0604020202020204" pitchFamily="34" charset="0"/>
            </a:endParaRPr>
          </a:p>
        </p:txBody>
      </p:sp>
      <p:sp>
        <p:nvSpPr>
          <p:cNvPr id="4" name="Rectangle 3">
            <a:extLst>
              <a:ext uri="{FF2B5EF4-FFF2-40B4-BE49-F238E27FC236}">
                <a16:creationId xmlns:a16="http://schemas.microsoft.com/office/drawing/2014/main" id="{3B8A9124-A1C1-43EB-A0F9-9BA2179F9ED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58116021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5" name="Rectangle 4">
            <a:extLst>
              <a:ext uri="{FF2B5EF4-FFF2-40B4-BE49-F238E27FC236}">
                <a16:creationId xmlns:a16="http://schemas.microsoft.com/office/drawing/2014/main" id="{D7EC2A60-21D1-40B4-AF9C-627DAF6C6BB9}"/>
              </a:ext>
            </a:extLst>
          </p:cNvPr>
          <p:cNvSpPr/>
          <p:nvPr/>
        </p:nvSpPr>
        <p:spPr>
          <a:xfrm>
            <a:off x="591224" y="1009397"/>
            <a:ext cx="3409782" cy="3823607"/>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rgbClr val="FFFFFF"/>
                </a:solidFill>
              </a:rPr>
              <a:t>Finally located the 12 location on my NYC folium map with markers and we are ready to do feasibility study for each location based on many other different factors like tenant location and price. </a:t>
            </a:r>
          </a:p>
        </p:txBody>
      </p:sp>
      <p:pic>
        <p:nvPicPr>
          <p:cNvPr id="4" name="Content Placeholder 3">
            <a:extLst>
              <a:ext uri="{FF2B5EF4-FFF2-40B4-BE49-F238E27FC236}">
                <a16:creationId xmlns:a16="http://schemas.microsoft.com/office/drawing/2014/main" id="{C2775BE9-1127-4EE4-A0F9-EAD65B5690D9}"/>
              </a:ext>
            </a:extLst>
          </p:cNvPr>
          <p:cNvPicPr>
            <a:picLocks noGrp="1"/>
          </p:cNvPicPr>
          <p:nvPr>
            <p:ph idx="1"/>
          </p:nvPr>
        </p:nvPicPr>
        <p:blipFill rotWithShape="1">
          <a:blip r:embed="rId2"/>
          <a:srcRect l="21729" t="29324" r="12133" b="15127"/>
          <a:stretch/>
        </p:blipFill>
        <p:spPr bwMode="auto">
          <a:xfrm>
            <a:off x="4308732" y="1397874"/>
            <a:ext cx="7503637" cy="4277711"/>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24035006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EC70DD9-C355-40BD-B7E9-F62FF8BED986}"/>
              </a:ext>
            </a:extLst>
          </p:cNvPr>
          <p:cNvSpPr>
            <a:spLocks noGrp="1"/>
          </p:cNvSpPr>
          <p:nvPr>
            <p:ph type="title"/>
          </p:nvPr>
        </p:nvSpPr>
        <p:spPr>
          <a:xfrm>
            <a:off x="8013433" y="702156"/>
            <a:ext cx="3568661" cy="1188720"/>
          </a:xfrm>
        </p:spPr>
        <p:txBody>
          <a:bodyPr>
            <a:normAutofit/>
          </a:bodyPr>
          <a:lstStyle/>
          <a:p>
            <a:r>
              <a:rPr lang="en-US" b="1" dirty="0"/>
              <a:t>6. Conclusion:</a:t>
            </a:r>
            <a:br>
              <a:rPr lang="en-US" dirty="0"/>
            </a:br>
            <a:endParaRPr lang="en-US" dirty="0"/>
          </a:p>
        </p:txBody>
      </p:sp>
      <p:pic>
        <p:nvPicPr>
          <p:cNvPr id="12292" name="Picture 4" descr="Banner Now Open Vector Illustration. Royalty Free Cliparts ...">
            <a:extLst>
              <a:ext uri="{FF2B5EF4-FFF2-40B4-BE49-F238E27FC236}">
                <a16:creationId xmlns:a16="http://schemas.microsoft.com/office/drawing/2014/main" id="{EB91201B-18F9-4A20-80CD-F67C7D87DE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378"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35207C97-BB6B-4B21-9FB4-D95FB3A55AC1}"/>
              </a:ext>
            </a:extLst>
          </p:cNvPr>
          <p:cNvSpPr>
            <a:spLocks noGrp="1"/>
          </p:cNvSpPr>
          <p:nvPr>
            <p:ph idx="1"/>
          </p:nvPr>
        </p:nvSpPr>
        <p:spPr>
          <a:xfrm>
            <a:off x="8013433" y="2340864"/>
            <a:ext cx="3568661" cy="3634486"/>
          </a:xfrm>
        </p:spPr>
        <p:txBody>
          <a:bodyPr>
            <a:normAutofit/>
          </a:bodyPr>
          <a:lstStyle/>
          <a:p>
            <a:pPr marL="0" indent="0">
              <a:lnSpc>
                <a:spcPct val="100000"/>
              </a:lnSpc>
              <a:buNone/>
            </a:pPr>
            <a:r>
              <a:rPr lang="en-US" dirty="0"/>
              <a:t> </a:t>
            </a:r>
            <a:endParaRPr lang="en-US"/>
          </a:p>
          <a:p>
            <a:pPr fontAlgn="base">
              <a:lnSpc>
                <a:spcPct val="100000"/>
              </a:lnSpc>
            </a:pPr>
            <a:r>
              <a:rPr lang="en-US" dirty="0"/>
              <a:t>As a result, investors who are willing to start a community pharmacy business can achieve better outcomes through their access to platforms where such information are provided. No matter how hard to find the proper data to study and to analyze it is a crucial step to find the best location for your successful future business.   </a:t>
            </a:r>
            <a:endParaRPr lang="en-US"/>
          </a:p>
          <a:p>
            <a:pPr marL="0" indent="0">
              <a:lnSpc>
                <a:spcPct val="100000"/>
              </a:lnSpc>
              <a:buNone/>
            </a:pPr>
            <a:endParaRPr lang="en-US"/>
          </a:p>
        </p:txBody>
      </p:sp>
    </p:spTree>
    <p:extLst>
      <p:ext uri="{BB962C8B-B14F-4D97-AF65-F5344CB8AC3E}">
        <p14:creationId xmlns:p14="http://schemas.microsoft.com/office/powerpoint/2010/main" val="1081386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6" name="Rectangle 7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A95064D-1F6F-40FA-9BB3-5DB14E178105}"/>
              </a:ext>
            </a:extLst>
          </p:cNvPr>
          <p:cNvSpPr>
            <a:spLocks noGrp="1"/>
          </p:cNvSpPr>
          <p:nvPr>
            <p:ph type="title"/>
          </p:nvPr>
        </p:nvSpPr>
        <p:spPr>
          <a:xfrm>
            <a:off x="609906" y="702156"/>
            <a:ext cx="3568661" cy="1188720"/>
          </a:xfrm>
        </p:spPr>
        <p:txBody>
          <a:bodyPr>
            <a:normAutofit/>
          </a:bodyPr>
          <a:lstStyle/>
          <a:p>
            <a:r>
              <a:rPr lang="en-US" b="1" dirty="0"/>
              <a:t>Problem</a:t>
            </a:r>
            <a:endParaRPr lang="en-US" dirty="0"/>
          </a:p>
        </p:txBody>
      </p:sp>
      <p:sp>
        <p:nvSpPr>
          <p:cNvPr id="3077" name="Rectangle 7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620"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6F88FAE-FA8B-42EC-88D0-5CECFB4AF9E8}"/>
              </a:ext>
            </a:extLst>
          </p:cNvPr>
          <p:cNvSpPr>
            <a:spLocks noGrp="1"/>
          </p:cNvSpPr>
          <p:nvPr>
            <p:ph idx="1"/>
          </p:nvPr>
        </p:nvSpPr>
        <p:spPr>
          <a:xfrm>
            <a:off x="609906" y="2340864"/>
            <a:ext cx="3568661" cy="3634486"/>
          </a:xfrm>
        </p:spPr>
        <p:txBody>
          <a:bodyPr>
            <a:normAutofit/>
          </a:bodyPr>
          <a:lstStyle/>
          <a:p>
            <a:pPr lvl="1">
              <a:lnSpc>
                <a:spcPct val="90000"/>
              </a:lnSpc>
            </a:pPr>
            <a:endParaRPr lang="en-US" sz="1500"/>
          </a:p>
          <a:p>
            <a:pPr>
              <a:lnSpc>
                <a:spcPct val="90000"/>
              </a:lnSpc>
            </a:pPr>
            <a:r>
              <a:rPr lang="en-US" sz="1500"/>
              <a:t>    Due to the increased demand, the interest of entrepreneur to open medical investment project in New York has increased drastically. Which led to the large number of health centers and medical offices in all parts of the city. This fact is why it is so difficult to find the right locations to open new medical office. In this project I am focusing on finding the best locations in the city to open new community pharmacy. Many factors we should keep in our mind before choosing any location. </a:t>
            </a:r>
          </a:p>
          <a:p>
            <a:pPr>
              <a:lnSpc>
                <a:spcPct val="90000"/>
              </a:lnSpc>
            </a:pPr>
            <a:endParaRPr lang="en-US" sz="1500"/>
          </a:p>
        </p:txBody>
      </p:sp>
      <p:pic>
        <p:nvPicPr>
          <p:cNvPr id="3074" name="Picture 2" descr="Pharmacy Startup Capsule Raises $200 Million to Grow Beyond NYC ...">
            <a:extLst>
              <a:ext uri="{FF2B5EF4-FFF2-40B4-BE49-F238E27FC236}">
                <a16:creationId xmlns:a16="http://schemas.microsoft.com/office/drawing/2014/main" id="{C5F6920C-FE9F-4965-A2BC-6B0972B7D4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57" r="15652"/>
          <a:stretch/>
        </p:blipFill>
        <p:spPr bwMode="auto">
          <a:xfrm>
            <a:off x="4654295" y="10"/>
            <a:ext cx="753770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889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3CED7894-4F62-4A6C-8DB5-DB5BE08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098" name="Picture 2" descr="Bronx Pharmacy - Early 20th Century NYC | New york pictures ...">
            <a:extLst>
              <a:ext uri="{FF2B5EF4-FFF2-40B4-BE49-F238E27FC236}">
                <a16:creationId xmlns:a16="http://schemas.microsoft.com/office/drawing/2014/main" id="{D4FFAA6C-FEFD-4D79-BAA4-C35DAB9D6E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10" r="9111" b="1"/>
          <a:stretch/>
        </p:blipFill>
        <p:spPr bwMode="auto">
          <a:xfrm>
            <a:off x="20" y="10"/>
            <a:ext cx="7537685" cy="6857990"/>
          </a:xfrm>
          <a:prstGeom prst="rect">
            <a:avLst/>
          </a:prstGeom>
          <a:noFill/>
          <a:extLst>
            <a:ext uri="{909E8E84-426E-40DD-AFC4-6F175D3DCCD1}">
              <a14:hiddenFill xmlns:a14="http://schemas.microsoft.com/office/drawing/2010/main">
                <a:solidFill>
                  <a:srgbClr val="FFFFFF"/>
                </a:solidFill>
              </a14:hiddenFill>
            </a:ext>
          </a:extLst>
        </p:spPr>
      </p:pic>
      <p:sp>
        <p:nvSpPr>
          <p:cNvPr id="4101" name="Rectangle 72">
            <a:extLst>
              <a:ext uri="{FF2B5EF4-FFF2-40B4-BE49-F238E27FC236}">
                <a16:creationId xmlns:a16="http://schemas.microsoft.com/office/drawing/2014/main" id="{E536F3B4-50F6-4C52-8F76-4EB121471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3AAA7E3-C5CB-4C4D-86B3-D6CD4163B19D}"/>
              </a:ext>
            </a:extLst>
          </p:cNvPr>
          <p:cNvSpPr>
            <a:spLocks noGrp="1"/>
          </p:cNvSpPr>
          <p:nvPr>
            <p:ph idx="1"/>
          </p:nvPr>
        </p:nvSpPr>
        <p:spPr>
          <a:xfrm>
            <a:off x="7537705" y="457200"/>
            <a:ext cx="4073102" cy="3725917"/>
          </a:xfrm>
        </p:spPr>
        <p:txBody>
          <a:bodyPr/>
          <a:lstStyle/>
          <a:p>
            <a:r>
              <a:rPr lang="en-US" sz="1800" b="1" dirty="0"/>
              <a:t>1.3. Key points to Pick the Best Pharmacy Location</a:t>
            </a:r>
            <a:br>
              <a:rPr lang="en-US" sz="1800" b="1" dirty="0"/>
            </a:br>
            <a:r>
              <a:rPr lang="en-US" sz="1800" dirty="0"/>
              <a:t>Deciding where to locate is one of the first major choices you'll make while building your pharmacy business. Based on article for Mr. Lester Nathan, MS in Pharmacy times journal-2015-09-14. He stated that ‘’The location you choose for your pharmacy will highly contribute to its success or demise’’.</a:t>
            </a:r>
            <a:endParaRPr lang="en-US" dirty="0"/>
          </a:p>
        </p:txBody>
      </p:sp>
      <p:graphicFrame>
        <p:nvGraphicFramePr>
          <p:cNvPr id="4" name="Diagram 3">
            <a:extLst>
              <a:ext uri="{FF2B5EF4-FFF2-40B4-BE49-F238E27FC236}">
                <a16:creationId xmlns:a16="http://schemas.microsoft.com/office/drawing/2014/main" id="{7DC4826F-2813-4E6C-B1D8-194CAF48D4E4}"/>
              </a:ext>
            </a:extLst>
          </p:cNvPr>
          <p:cNvGraphicFramePr/>
          <p:nvPr>
            <p:extLst>
              <p:ext uri="{D42A27DB-BD31-4B8C-83A1-F6EECF244321}">
                <p14:modId xmlns:p14="http://schemas.microsoft.com/office/powerpoint/2010/main" val="979442176"/>
              </p:ext>
            </p:extLst>
          </p:nvPr>
        </p:nvGraphicFramePr>
        <p:xfrm>
          <a:off x="7984719" y="3429000"/>
          <a:ext cx="3568661" cy="36344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6069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24" name="Rectangle 70">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5" name="Rectangle 72">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1D37006-9077-4813-B012-333E6D179770}"/>
              </a:ext>
            </a:extLst>
          </p:cNvPr>
          <p:cNvSpPr>
            <a:spLocks noGrp="1"/>
          </p:cNvSpPr>
          <p:nvPr>
            <p:ph type="title"/>
          </p:nvPr>
        </p:nvSpPr>
        <p:spPr>
          <a:xfrm>
            <a:off x="672280" y="944752"/>
            <a:ext cx="3259016" cy="1462692"/>
          </a:xfrm>
        </p:spPr>
        <p:txBody>
          <a:bodyPr>
            <a:normAutofit/>
          </a:bodyPr>
          <a:lstStyle/>
          <a:p>
            <a:r>
              <a:rPr lang="en-US" sz="2600" b="1">
                <a:solidFill>
                  <a:srgbClr val="FFFFFF"/>
                </a:solidFill>
              </a:rPr>
              <a:t>. Data acquisition and cleaning</a:t>
            </a:r>
            <a:br>
              <a:rPr lang="en-US" sz="2600">
                <a:solidFill>
                  <a:srgbClr val="FFFFFF"/>
                </a:solidFill>
              </a:rPr>
            </a:br>
            <a:endParaRPr lang="en-US" sz="2600">
              <a:solidFill>
                <a:srgbClr val="FFFFFF"/>
              </a:solidFill>
            </a:endParaRPr>
          </a:p>
        </p:txBody>
      </p:sp>
      <p:sp>
        <p:nvSpPr>
          <p:cNvPr id="75" name="Rectangle 74">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76">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9" name="Rectangle 78">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A73F9D87-2EAC-4998-B009-FD7CEE610EF3}"/>
              </a:ext>
            </a:extLst>
          </p:cNvPr>
          <p:cNvSpPr>
            <a:spLocks noGrp="1"/>
          </p:cNvSpPr>
          <p:nvPr>
            <p:ph idx="1"/>
          </p:nvPr>
        </p:nvSpPr>
        <p:spPr>
          <a:xfrm>
            <a:off x="671513" y="2536031"/>
            <a:ext cx="3123783" cy="3671936"/>
          </a:xfrm>
        </p:spPr>
        <p:txBody>
          <a:bodyPr anchor="t">
            <a:normAutofit/>
          </a:bodyPr>
          <a:lstStyle/>
          <a:p>
            <a:pPr>
              <a:lnSpc>
                <a:spcPct val="100000"/>
              </a:lnSpc>
            </a:pPr>
            <a:r>
              <a:rPr lang="en-US" sz="1600" b="1">
                <a:solidFill>
                  <a:srgbClr val="FFFFFF"/>
                </a:solidFill>
              </a:rPr>
              <a:t>2.1 Data sources</a:t>
            </a:r>
            <a:endParaRPr lang="en-US" sz="1600">
              <a:solidFill>
                <a:srgbClr val="FFFFFF"/>
              </a:solidFill>
            </a:endParaRPr>
          </a:p>
          <a:p>
            <a:pPr>
              <a:lnSpc>
                <a:spcPct val="100000"/>
              </a:lnSpc>
            </a:pPr>
            <a:r>
              <a:rPr lang="en-US" sz="1600">
                <a:solidFill>
                  <a:srgbClr val="FFFFFF"/>
                </a:solidFill>
              </a:rPr>
              <a:t>The Data we are using in this project collected from NYC Open Data website. It presents all the healthcare facilities in NYC till July 3, 2019.  I decided to fix one of the factors to find the location. So, I chose to fix being nearby medical buildings in this project. It is helpful to limit the options and to grantee the foot flow of interested customers ‘patients.</a:t>
            </a:r>
          </a:p>
        </p:txBody>
      </p:sp>
      <p:pic>
        <p:nvPicPr>
          <p:cNvPr id="5122" name="Picture 2" descr="A lot of pain.' NY has biggest 1-day jump in virus deaths | Star ...">
            <a:extLst>
              <a:ext uri="{FF2B5EF4-FFF2-40B4-BE49-F238E27FC236}">
                <a16:creationId xmlns:a16="http://schemas.microsoft.com/office/drawing/2014/main" id="{E25B0E4E-C19F-4570-B967-91A4F820B0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485"/>
          <a:stretch/>
        </p:blipFill>
        <p:spPr bwMode="auto">
          <a:xfrm>
            <a:off x="4241830" y="601200"/>
            <a:ext cx="7503636" cy="5789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89476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7B2CF9-B326-4D76-9A04-A0BB4D9308E8}"/>
              </a:ext>
            </a:extLst>
          </p:cNvPr>
          <p:cNvSpPr>
            <a:spLocks noGrp="1"/>
          </p:cNvSpPr>
          <p:nvPr>
            <p:ph type="title"/>
          </p:nvPr>
        </p:nvSpPr>
        <p:spPr>
          <a:xfrm>
            <a:off x="581192" y="800930"/>
            <a:ext cx="3568661" cy="2256390"/>
          </a:xfrm>
        </p:spPr>
        <p:txBody>
          <a:bodyPr anchor="ctr">
            <a:normAutofit/>
          </a:bodyPr>
          <a:lstStyle/>
          <a:p>
            <a:r>
              <a:rPr lang="en-US" dirty="0"/>
              <a:t>2.2 Data cleaning</a:t>
            </a:r>
            <a:br>
              <a:rPr lang="en-US" dirty="0"/>
            </a:br>
            <a:endParaRPr lang="en-US" dirty="0"/>
          </a:p>
        </p:txBody>
      </p:sp>
      <p:sp>
        <p:nvSpPr>
          <p:cNvPr id="11" name="Rectangle 10">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E1C26E5-FBA6-4E27-B7F4-CDAF902FF357}"/>
              </a:ext>
            </a:extLst>
          </p:cNvPr>
          <p:cNvSpPr>
            <a:spLocks noGrp="1"/>
          </p:cNvSpPr>
          <p:nvPr>
            <p:ph idx="1"/>
          </p:nvPr>
        </p:nvSpPr>
        <p:spPr>
          <a:xfrm>
            <a:off x="4561870" y="800930"/>
            <a:ext cx="7183597" cy="2256390"/>
          </a:xfrm>
        </p:spPr>
        <p:txBody>
          <a:bodyPr>
            <a:normAutofit/>
          </a:bodyPr>
          <a:lstStyle/>
          <a:p>
            <a:r>
              <a:rPr lang="en-US" dirty="0"/>
              <a:t>The data cleaned and tabled in pandas. Separated the longitude and latitude to prepare the folium map with dot markers of the 60 facilities locations in NYC map.</a:t>
            </a:r>
          </a:p>
        </p:txBody>
      </p:sp>
      <p:pic>
        <p:nvPicPr>
          <p:cNvPr id="4" name="Picture 3">
            <a:extLst>
              <a:ext uri="{FF2B5EF4-FFF2-40B4-BE49-F238E27FC236}">
                <a16:creationId xmlns:a16="http://schemas.microsoft.com/office/drawing/2014/main" id="{585FE6FA-02E6-4BF2-9312-85D80DF85F65}"/>
              </a:ext>
            </a:extLst>
          </p:cNvPr>
          <p:cNvPicPr/>
          <p:nvPr/>
        </p:nvPicPr>
        <p:blipFill rotWithShape="1">
          <a:blip r:embed="rId2"/>
          <a:srcRect l="12475" t="37471" r="27500" b="33668"/>
          <a:stretch/>
        </p:blipFill>
        <p:spPr bwMode="auto">
          <a:xfrm>
            <a:off x="463860" y="3261798"/>
            <a:ext cx="11265746" cy="3046926"/>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2161802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43" name="Rectangle 142">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518BD6-D16A-4E02-A68B-C2AD5E8C5893}"/>
              </a:ext>
            </a:extLst>
          </p:cNvPr>
          <p:cNvSpPr>
            <a:spLocks noGrp="1"/>
          </p:cNvSpPr>
          <p:nvPr>
            <p:ph type="title"/>
          </p:nvPr>
        </p:nvSpPr>
        <p:spPr>
          <a:xfrm>
            <a:off x="581191" y="1020431"/>
            <a:ext cx="10993549" cy="1475013"/>
          </a:xfrm>
        </p:spPr>
        <p:txBody>
          <a:bodyPr vert="horz" lIns="91440" tIns="45720" rIns="91440" bIns="45720" rtlCol="0" anchor="b">
            <a:normAutofit/>
          </a:bodyPr>
          <a:lstStyle/>
          <a:p>
            <a:pPr marL="0" marR="0" lvl="0" indent="0" fontAlgn="base">
              <a:lnSpc>
                <a:spcPct val="90000"/>
              </a:lnSpc>
              <a:spcAft>
                <a:spcPct val="0"/>
              </a:spcAft>
              <a:buClrTx/>
              <a:buSzTx/>
              <a:tabLst/>
            </a:pPr>
            <a:r>
              <a:rPr kumimoji="0" lang="en-US" altLang="ja-JP" sz="1800" i="0" u="none" strike="noStrike" normalizeH="0" baseline="0" dirty="0">
                <a:ln>
                  <a:noFill/>
                </a:ln>
                <a:effectLst/>
              </a:rPr>
              <a:t>after finding the geographical coordinate of New York City (40.7127281, -74.0060152) we visualize it in folium map</a:t>
            </a:r>
          </a:p>
          <a:p>
            <a:pPr marL="0" marR="0" lvl="0" indent="0" fontAlgn="base">
              <a:lnSpc>
                <a:spcPct val="90000"/>
              </a:lnSpc>
              <a:spcAft>
                <a:spcPct val="0"/>
              </a:spcAft>
              <a:buClrTx/>
              <a:buSzTx/>
              <a:tabLst/>
            </a:pPr>
            <a:endParaRPr kumimoji="0" lang="en-US" altLang="ja-JP" sz="3300" i="0" u="none" strike="noStrike" normalizeH="0" baseline="0" dirty="0">
              <a:ln>
                <a:noFill/>
              </a:ln>
              <a:effectLst/>
            </a:endParaRPr>
          </a:p>
        </p:txBody>
      </p:sp>
      <p:sp>
        <p:nvSpPr>
          <p:cNvPr id="3" name="Content Placeholder 2">
            <a:extLst>
              <a:ext uri="{FF2B5EF4-FFF2-40B4-BE49-F238E27FC236}">
                <a16:creationId xmlns:a16="http://schemas.microsoft.com/office/drawing/2014/main" id="{876CB85E-CB62-4680-B9E7-3BE85BBD3184}"/>
              </a:ext>
            </a:extLst>
          </p:cNvPr>
          <p:cNvSpPr>
            <a:spLocks noGrp="1"/>
          </p:cNvSpPr>
          <p:nvPr>
            <p:ph idx="1"/>
          </p:nvPr>
        </p:nvSpPr>
        <p:spPr>
          <a:xfrm>
            <a:off x="581194" y="2495445"/>
            <a:ext cx="10993546" cy="468233"/>
          </a:xfrm>
        </p:spPr>
        <p:txBody>
          <a:bodyPr vert="horz" lIns="91440" tIns="45720" rIns="91440" bIns="45720" rtlCol="0" anchor="t">
            <a:normAutofit/>
          </a:bodyPr>
          <a:lstStyle/>
          <a:p>
            <a:pPr marL="0" marR="0" lvl="0" indent="0" fontAlgn="base">
              <a:lnSpc>
                <a:spcPct val="100000"/>
              </a:lnSpc>
              <a:buNone/>
              <a:tabLst/>
            </a:pPr>
            <a:br>
              <a:rPr kumimoji="0" lang="en-US" altLang="ja-JP" sz="1200" b="0" i="0" u="none" strike="noStrike" cap="all" normalizeH="0" baseline="0">
                <a:ln>
                  <a:noFill/>
                </a:ln>
                <a:solidFill>
                  <a:schemeClr val="accent1"/>
                </a:solidFill>
                <a:effectLst/>
              </a:rPr>
            </a:br>
            <a:endParaRPr kumimoji="0" lang="en-US" altLang="ja-JP" sz="1200" b="0" i="0" u="none" strike="noStrike" cap="all" normalizeH="0" baseline="0">
              <a:ln>
                <a:noFill/>
              </a:ln>
              <a:solidFill>
                <a:schemeClr val="accent1"/>
              </a:solidFill>
              <a:effectLst/>
            </a:endParaRPr>
          </a:p>
        </p:txBody>
      </p:sp>
      <p:sp>
        <p:nvSpPr>
          <p:cNvPr id="145" name="Rectangle 144">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146" name="Picture 4">
            <a:extLst>
              <a:ext uri="{FF2B5EF4-FFF2-40B4-BE49-F238E27FC236}">
                <a16:creationId xmlns:a16="http://schemas.microsoft.com/office/drawing/2014/main" id="{E4C0D170-9628-4B8D-AD73-DB7C47D8AD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25" t="29720" r="44901" b="13638"/>
          <a:stretch>
            <a:fillRect/>
          </a:stretch>
        </p:blipFill>
        <p:spPr bwMode="auto">
          <a:xfrm>
            <a:off x="378222" y="2226150"/>
            <a:ext cx="5285964" cy="4174650"/>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3">
            <a:extLst>
              <a:ext uri="{FF2B5EF4-FFF2-40B4-BE49-F238E27FC236}">
                <a16:creationId xmlns:a16="http://schemas.microsoft.com/office/drawing/2014/main" id="{6E5916D8-8FAA-4AC2-8BF8-C31C5A1D6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267" t="27567" r="3818" b="5661"/>
          <a:stretch>
            <a:fillRect/>
          </a:stretch>
        </p:blipFill>
        <p:spPr bwMode="auto">
          <a:xfrm>
            <a:off x="4733926" y="2511024"/>
            <a:ext cx="7043783" cy="370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5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216502A-0763-4ACE-82A8-F426E3AE89BF}"/>
              </a:ext>
            </a:extLst>
          </p:cNvPr>
          <p:cNvSpPr>
            <a:spLocks noGrp="1"/>
          </p:cNvSpPr>
          <p:nvPr>
            <p:ph type="title"/>
          </p:nvPr>
        </p:nvSpPr>
        <p:spPr>
          <a:xfrm>
            <a:off x="601255" y="702155"/>
            <a:ext cx="3409783" cy="1300365"/>
          </a:xfrm>
        </p:spPr>
        <p:txBody>
          <a:bodyPr>
            <a:normAutofit/>
          </a:bodyPr>
          <a:lstStyle/>
          <a:p>
            <a:pPr>
              <a:lnSpc>
                <a:spcPct val="90000"/>
              </a:lnSpc>
            </a:pPr>
            <a:r>
              <a:rPr lang="en-US" sz="2400" b="1">
                <a:solidFill>
                  <a:srgbClr val="FFFFFF"/>
                </a:solidFill>
              </a:rPr>
              <a:t>3. Machine learning and clustering </a:t>
            </a:r>
            <a:br>
              <a:rPr lang="en-US" sz="2400">
                <a:solidFill>
                  <a:srgbClr val="FFFFFF"/>
                </a:solidFill>
              </a:rPr>
            </a:br>
            <a:endParaRPr lang="en-US" sz="2400">
              <a:solidFill>
                <a:srgbClr val="FFFFFF"/>
              </a:solidFill>
            </a:endParaRPr>
          </a:p>
        </p:txBody>
      </p:sp>
      <p:sp>
        <p:nvSpPr>
          <p:cNvPr id="3" name="Content Placeholder 2">
            <a:extLst>
              <a:ext uri="{FF2B5EF4-FFF2-40B4-BE49-F238E27FC236}">
                <a16:creationId xmlns:a16="http://schemas.microsoft.com/office/drawing/2014/main" id="{20FFD4A9-3CB3-4E07-B1AF-B06A2650FC0B}"/>
              </a:ext>
            </a:extLst>
          </p:cNvPr>
          <p:cNvSpPr>
            <a:spLocks noGrp="1"/>
          </p:cNvSpPr>
          <p:nvPr>
            <p:ph idx="1"/>
          </p:nvPr>
        </p:nvSpPr>
        <p:spPr>
          <a:xfrm>
            <a:off x="601255" y="2177142"/>
            <a:ext cx="3409782" cy="3823607"/>
          </a:xfrm>
        </p:spPr>
        <p:txBody>
          <a:bodyPr>
            <a:normAutofit/>
          </a:bodyPr>
          <a:lstStyle/>
          <a:p>
            <a:pPr>
              <a:lnSpc>
                <a:spcPct val="100000"/>
              </a:lnSpc>
            </a:pPr>
            <a:r>
              <a:rPr lang="en-US" sz="1200">
                <a:solidFill>
                  <a:srgbClr val="FFFFFF"/>
                </a:solidFill>
              </a:rPr>
              <a:t>I got some common venue categories. In this reason I used unsupervised learning K-means algorithm to cluster the healthcare facilities locations. K-Means algorithm is one of the most common cluster methods of unsupervised learning.</a:t>
            </a:r>
          </a:p>
          <a:p>
            <a:pPr>
              <a:lnSpc>
                <a:spcPct val="100000"/>
              </a:lnSpc>
            </a:pPr>
            <a:r>
              <a:rPr lang="en-US" sz="1200">
                <a:solidFill>
                  <a:srgbClr val="FFFFFF"/>
                </a:solidFill>
              </a:rPr>
              <a:t> </a:t>
            </a:r>
          </a:p>
          <a:p>
            <a:pPr>
              <a:lnSpc>
                <a:spcPct val="100000"/>
              </a:lnSpc>
            </a:pPr>
            <a:r>
              <a:rPr lang="en-US" sz="1200" b="1">
                <a:solidFill>
                  <a:srgbClr val="FFFFFF"/>
                </a:solidFill>
              </a:rPr>
              <a:t>3.1.  K-Means and elbow method</a:t>
            </a:r>
            <a:endParaRPr lang="en-US" sz="1200">
              <a:solidFill>
                <a:srgbClr val="FFFFFF"/>
              </a:solidFill>
            </a:endParaRPr>
          </a:p>
          <a:p>
            <a:pPr>
              <a:lnSpc>
                <a:spcPct val="100000"/>
              </a:lnSpc>
            </a:pPr>
            <a:r>
              <a:rPr lang="en-US" sz="1200">
                <a:solidFill>
                  <a:srgbClr val="FFFFFF"/>
                </a:solidFill>
              </a:rPr>
              <a:t>  First, will run K-Means to cluster the boroughs into </a:t>
            </a:r>
            <a:r>
              <a:rPr lang="en-US" sz="1200" b="1">
                <a:solidFill>
                  <a:srgbClr val="FFFFFF"/>
                </a:solidFill>
              </a:rPr>
              <a:t>5 clusters</a:t>
            </a:r>
            <a:r>
              <a:rPr lang="en-US" sz="1200">
                <a:solidFill>
                  <a:srgbClr val="FFFFFF"/>
                </a:solidFill>
              </a:rPr>
              <a:t> because when I analyze            the K-Means with elbow method it showed me around 6 degrees</a:t>
            </a:r>
          </a:p>
          <a:p>
            <a:pPr>
              <a:lnSpc>
                <a:spcPct val="100000"/>
              </a:lnSpc>
            </a:pPr>
            <a:r>
              <a:rPr lang="en-US" sz="1200">
                <a:solidFill>
                  <a:srgbClr val="FFFFFF"/>
                </a:solidFill>
              </a:rPr>
              <a:t> </a:t>
            </a:r>
          </a:p>
          <a:p>
            <a:pPr>
              <a:lnSpc>
                <a:spcPct val="100000"/>
              </a:lnSpc>
            </a:pPr>
            <a:r>
              <a:rPr lang="en-US" sz="1200">
                <a:solidFill>
                  <a:srgbClr val="FFFFFF"/>
                </a:solidFill>
              </a:rPr>
              <a:t> for optimum k of the K-Means. 5 clusters quite enough to understand the similarities between the clustered locations. </a:t>
            </a:r>
          </a:p>
          <a:p>
            <a:pPr>
              <a:lnSpc>
                <a:spcPct val="100000"/>
              </a:lnSpc>
            </a:pPr>
            <a:endParaRPr lang="en-US" sz="1200">
              <a:solidFill>
                <a:srgbClr val="FFFFFF"/>
              </a:solidFill>
            </a:endParaRPr>
          </a:p>
        </p:txBody>
      </p:sp>
      <p:pic>
        <p:nvPicPr>
          <p:cNvPr id="4" name="Picture 3">
            <a:extLst>
              <a:ext uri="{FF2B5EF4-FFF2-40B4-BE49-F238E27FC236}">
                <a16:creationId xmlns:a16="http://schemas.microsoft.com/office/drawing/2014/main" id="{40515AC9-79A7-4058-9AFB-26F7BF543CBB}"/>
              </a:ext>
            </a:extLst>
          </p:cNvPr>
          <p:cNvPicPr/>
          <p:nvPr/>
        </p:nvPicPr>
        <p:blipFill rotWithShape="1">
          <a:blip r:embed="rId2"/>
          <a:srcRect l="17831" t="39110" r="42323" b="8997"/>
          <a:stretch/>
        </p:blipFill>
        <p:spPr bwMode="auto">
          <a:xfrm>
            <a:off x="4616951" y="936141"/>
            <a:ext cx="6782063" cy="4968305"/>
          </a:xfrm>
          <a:prstGeom prst="rect">
            <a:avLst/>
          </a:prstGeom>
          <a:extLst>
            <a:ext uri="{53640926-AAD7-44D8-BBD7-CCE9431645EC}">
              <a14:shadowObscured xmlns:a14="http://schemas.microsoft.com/office/drawing/2010/main"/>
            </a:ext>
          </a:extLst>
        </p:spPr>
      </p:pic>
      <mc:AlternateContent xmlns:mc="http://schemas.openxmlformats.org/markup-compatibility/2006">
        <mc:Choice xmlns:p14="http://schemas.microsoft.com/office/powerpoint/2010/main" Requires="p14">
          <p:contentPart p14:bwMode="auto" r:id="rId3">
            <p14:nvContentPartPr>
              <p14:cNvPr id="22" name="Ink 21">
                <a:extLst>
                  <a:ext uri="{FF2B5EF4-FFF2-40B4-BE49-F238E27FC236}">
                    <a16:creationId xmlns:a16="http://schemas.microsoft.com/office/drawing/2014/main" id="{14AEF3AF-F3A9-4333-81A5-A8B8C6A8E802}"/>
                  </a:ext>
                </a:extLst>
              </p14:cNvPr>
              <p14:cNvContentPartPr/>
              <p14:nvPr/>
            </p14:nvContentPartPr>
            <p14:xfrm>
              <a:off x="6464156" y="2734945"/>
              <a:ext cx="338040" cy="526680"/>
            </p14:xfrm>
          </p:contentPart>
        </mc:Choice>
        <mc:Fallback>
          <p:pic>
            <p:nvPicPr>
              <p:cNvPr id="22" name="Ink 21">
                <a:extLst>
                  <a:ext uri="{FF2B5EF4-FFF2-40B4-BE49-F238E27FC236}">
                    <a16:creationId xmlns:a16="http://schemas.microsoft.com/office/drawing/2014/main" id="{14AEF3AF-F3A9-4333-81A5-A8B8C6A8E802}"/>
                  </a:ext>
                </a:extLst>
              </p:cNvPr>
              <p:cNvPicPr/>
              <p:nvPr/>
            </p:nvPicPr>
            <p:blipFill>
              <a:blip r:embed="rId4"/>
              <a:stretch>
                <a:fillRect/>
              </a:stretch>
            </p:blipFill>
            <p:spPr>
              <a:xfrm>
                <a:off x="6428156" y="2699305"/>
                <a:ext cx="409680" cy="5983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23" name="Ink 22">
                <a:extLst>
                  <a:ext uri="{FF2B5EF4-FFF2-40B4-BE49-F238E27FC236}">
                    <a16:creationId xmlns:a16="http://schemas.microsoft.com/office/drawing/2014/main" id="{F34FA021-2B70-4A72-AEA6-00B7DAA7D28E}"/>
                  </a:ext>
                </a:extLst>
              </p14:cNvPr>
              <p14:cNvContentPartPr/>
              <p14:nvPr/>
            </p14:nvContentPartPr>
            <p14:xfrm>
              <a:off x="7369556" y="2280265"/>
              <a:ext cx="554760" cy="682200"/>
            </p14:xfrm>
          </p:contentPart>
        </mc:Choice>
        <mc:Fallback>
          <p:pic>
            <p:nvPicPr>
              <p:cNvPr id="23" name="Ink 22">
                <a:extLst>
                  <a:ext uri="{FF2B5EF4-FFF2-40B4-BE49-F238E27FC236}">
                    <a16:creationId xmlns:a16="http://schemas.microsoft.com/office/drawing/2014/main" id="{F34FA021-2B70-4A72-AEA6-00B7DAA7D28E}"/>
                  </a:ext>
                </a:extLst>
              </p:cNvPr>
              <p:cNvPicPr/>
              <p:nvPr/>
            </p:nvPicPr>
            <p:blipFill>
              <a:blip r:embed="rId6"/>
              <a:stretch>
                <a:fillRect/>
              </a:stretch>
            </p:blipFill>
            <p:spPr>
              <a:xfrm>
                <a:off x="7333916" y="2244265"/>
                <a:ext cx="626400" cy="7538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4" name="Ink 23">
                <a:extLst>
                  <a:ext uri="{FF2B5EF4-FFF2-40B4-BE49-F238E27FC236}">
                    <a16:creationId xmlns:a16="http://schemas.microsoft.com/office/drawing/2014/main" id="{9883448A-15C9-4DE2-A1B9-E5EA89D386EE}"/>
                  </a:ext>
                </a:extLst>
              </p14:cNvPr>
              <p14:cNvContentPartPr/>
              <p14:nvPr/>
            </p14:nvContentPartPr>
            <p14:xfrm>
              <a:off x="7633076" y="3690025"/>
              <a:ext cx="349920" cy="489240"/>
            </p14:xfrm>
          </p:contentPart>
        </mc:Choice>
        <mc:Fallback>
          <p:pic>
            <p:nvPicPr>
              <p:cNvPr id="24" name="Ink 23">
                <a:extLst>
                  <a:ext uri="{FF2B5EF4-FFF2-40B4-BE49-F238E27FC236}">
                    <a16:creationId xmlns:a16="http://schemas.microsoft.com/office/drawing/2014/main" id="{9883448A-15C9-4DE2-A1B9-E5EA89D386EE}"/>
                  </a:ext>
                </a:extLst>
              </p:cNvPr>
              <p:cNvPicPr/>
              <p:nvPr/>
            </p:nvPicPr>
            <p:blipFill>
              <a:blip r:embed="rId8"/>
              <a:stretch>
                <a:fillRect/>
              </a:stretch>
            </p:blipFill>
            <p:spPr>
              <a:xfrm>
                <a:off x="7597076" y="3654025"/>
                <a:ext cx="421560" cy="5608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5" name="Ink 24">
                <a:extLst>
                  <a:ext uri="{FF2B5EF4-FFF2-40B4-BE49-F238E27FC236}">
                    <a16:creationId xmlns:a16="http://schemas.microsoft.com/office/drawing/2014/main" id="{2CAF028B-5706-4398-B036-CB0BE2A3407B}"/>
                  </a:ext>
                </a:extLst>
              </p14:cNvPr>
              <p14:cNvContentPartPr/>
              <p14:nvPr/>
            </p14:nvContentPartPr>
            <p14:xfrm>
              <a:off x="8541716" y="3075505"/>
              <a:ext cx="538560" cy="598680"/>
            </p14:xfrm>
          </p:contentPart>
        </mc:Choice>
        <mc:Fallback>
          <p:pic>
            <p:nvPicPr>
              <p:cNvPr id="25" name="Ink 24">
                <a:extLst>
                  <a:ext uri="{FF2B5EF4-FFF2-40B4-BE49-F238E27FC236}">
                    <a16:creationId xmlns:a16="http://schemas.microsoft.com/office/drawing/2014/main" id="{2CAF028B-5706-4398-B036-CB0BE2A3407B}"/>
                  </a:ext>
                </a:extLst>
              </p:cNvPr>
              <p:cNvPicPr/>
              <p:nvPr/>
            </p:nvPicPr>
            <p:blipFill>
              <a:blip r:embed="rId10"/>
              <a:stretch>
                <a:fillRect/>
              </a:stretch>
            </p:blipFill>
            <p:spPr>
              <a:xfrm>
                <a:off x="8505716" y="3039865"/>
                <a:ext cx="610200" cy="67032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6" name="Ink 25">
                <a:extLst>
                  <a:ext uri="{FF2B5EF4-FFF2-40B4-BE49-F238E27FC236}">
                    <a16:creationId xmlns:a16="http://schemas.microsoft.com/office/drawing/2014/main" id="{D5C1DC99-CC61-4913-AA27-930EC394F3D9}"/>
                  </a:ext>
                </a:extLst>
              </p14:cNvPr>
              <p14:cNvContentPartPr/>
              <p14:nvPr/>
            </p14:nvContentPartPr>
            <p14:xfrm>
              <a:off x="6058734" y="1767265"/>
              <a:ext cx="384840" cy="477360"/>
            </p14:xfrm>
          </p:contentPart>
        </mc:Choice>
        <mc:Fallback>
          <p:pic>
            <p:nvPicPr>
              <p:cNvPr id="26" name="Ink 25">
                <a:extLst>
                  <a:ext uri="{FF2B5EF4-FFF2-40B4-BE49-F238E27FC236}">
                    <a16:creationId xmlns:a16="http://schemas.microsoft.com/office/drawing/2014/main" id="{D5C1DC99-CC61-4913-AA27-930EC394F3D9}"/>
                  </a:ext>
                </a:extLst>
              </p:cNvPr>
              <p:cNvPicPr/>
              <p:nvPr/>
            </p:nvPicPr>
            <p:blipFill>
              <a:blip r:embed="rId12"/>
              <a:stretch>
                <a:fillRect/>
              </a:stretch>
            </p:blipFill>
            <p:spPr>
              <a:xfrm>
                <a:off x="6023094" y="1731265"/>
                <a:ext cx="456480" cy="549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36" name="Ink 35">
                <a:extLst>
                  <a:ext uri="{FF2B5EF4-FFF2-40B4-BE49-F238E27FC236}">
                    <a16:creationId xmlns:a16="http://schemas.microsoft.com/office/drawing/2014/main" id="{48D9FCE7-BD14-4F0A-9171-A7161B6CEB59}"/>
                  </a:ext>
                </a:extLst>
              </p14:cNvPr>
              <p14:cNvContentPartPr/>
              <p14:nvPr/>
            </p14:nvContentPartPr>
            <p14:xfrm>
              <a:off x="2988070" y="5162497"/>
              <a:ext cx="360" cy="360"/>
            </p14:xfrm>
          </p:contentPart>
        </mc:Choice>
        <mc:Fallback>
          <p:pic>
            <p:nvPicPr>
              <p:cNvPr id="36" name="Ink 35">
                <a:extLst>
                  <a:ext uri="{FF2B5EF4-FFF2-40B4-BE49-F238E27FC236}">
                    <a16:creationId xmlns:a16="http://schemas.microsoft.com/office/drawing/2014/main" id="{48D9FCE7-BD14-4F0A-9171-A7161B6CEB59}"/>
                  </a:ext>
                </a:extLst>
              </p:cNvPr>
              <p:cNvPicPr/>
              <p:nvPr/>
            </p:nvPicPr>
            <p:blipFill>
              <a:blip r:embed="rId14"/>
              <a:stretch>
                <a:fillRect/>
              </a:stretch>
            </p:blipFill>
            <p:spPr>
              <a:xfrm>
                <a:off x="2979430" y="5153497"/>
                <a:ext cx="18000" cy="18000"/>
              </a:xfrm>
              <a:prstGeom prst="rect">
                <a:avLst/>
              </a:prstGeom>
            </p:spPr>
          </p:pic>
        </mc:Fallback>
      </mc:AlternateContent>
      <p:grpSp>
        <p:nvGrpSpPr>
          <p:cNvPr id="39" name="Group 38">
            <a:extLst>
              <a:ext uri="{FF2B5EF4-FFF2-40B4-BE49-F238E27FC236}">
                <a16:creationId xmlns:a16="http://schemas.microsoft.com/office/drawing/2014/main" id="{BB2EE2CC-C78A-4442-9032-9888C42827C1}"/>
              </a:ext>
            </a:extLst>
          </p:cNvPr>
          <p:cNvGrpSpPr/>
          <p:nvPr/>
        </p:nvGrpSpPr>
        <p:grpSpPr>
          <a:xfrm>
            <a:off x="3055030" y="5441137"/>
            <a:ext cx="360" cy="360"/>
            <a:chOff x="3055030" y="5441137"/>
            <a:chExt cx="360" cy="360"/>
          </a:xfrm>
        </p:grpSpPr>
        <mc:AlternateContent xmlns:mc="http://schemas.openxmlformats.org/markup-compatibility/2006">
          <mc:Choice xmlns:p14="http://schemas.microsoft.com/office/powerpoint/2010/main" Requires="p14">
            <p:contentPart p14:bwMode="auto" r:id="rId15">
              <p14:nvContentPartPr>
                <p14:cNvPr id="37" name="Ink 36">
                  <a:extLst>
                    <a:ext uri="{FF2B5EF4-FFF2-40B4-BE49-F238E27FC236}">
                      <a16:creationId xmlns:a16="http://schemas.microsoft.com/office/drawing/2014/main" id="{1626682F-643A-4FA9-8F7B-DF7025EF0886}"/>
                    </a:ext>
                  </a:extLst>
                </p14:cNvPr>
                <p14:cNvContentPartPr/>
                <p14:nvPr/>
              </p14:nvContentPartPr>
              <p14:xfrm>
                <a:off x="3055030" y="5441137"/>
                <a:ext cx="360" cy="360"/>
              </p14:xfrm>
            </p:contentPart>
          </mc:Choice>
          <mc:Fallback>
            <p:pic>
              <p:nvPicPr>
                <p:cNvPr id="37" name="Ink 36">
                  <a:extLst>
                    <a:ext uri="{FF2B5EF4-FFF2-40B4-BE49-F238E27FC236}">
                      <a16:creationId xmlns:a16="http://schemas.microsoft.com/office/drawing/2014/main" id="{1626682F-643A-4FA9-8F7B-DF7025EF0886}"/>
                    </a:ext>
                  </a:extLst>
                </p:cNvPr>
                <p:cNvPicPr/>
                <p:nvPr/>
              </p:nvPicPr>
              <p:blipFill>
                <a:blip r:embed="rId14"/>
                <a:stretch>
                  <a:fillRect/>
                </a:stretch>
              </p:blipFill>
              <p:spPr>
                <a:xfrm>
                  <a:off x="3046390" y="5432497"/>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8" name="Ink 37">
                  <a:extLst>
                    <a:ext uri="{FF2B5EF4-FFF2-40B4-BE49-F238E27FC236}">
                      <a16:creationId xmlns:a16="http://schemas.microsoft.com/office/drawing/2014/main" id="{7F660D38-6604-454F-943F-14BE39E16A24}"/>
                    </a:ext>
                  </a:extLst>
                </p14:cNvPr>
                <p14:cNvContentPartPr/>
                <p14:nvPr/>
              </p14:nvContentPartPr>
              <p14:xfrm>
                <a:off x="3055030" y="5441137"/>
                <a:ext cx="360" cy="360"/>
              </p14:xfrm>
            </p:contentPart>
          </mc:Choice>
          <mc:Fallback>
            <p:pic>
              <p:nvPicPr>
                <p:cNvPr id="38" name="Ink 37">
                  <a:extLst>
                    <a:ext uri="{FF2B5EF4-FFF2-40B4-BE49-F238E27FC236}">
                      <a16:creationId xmlns:a16="http://schemas.microsoft.com/office/drawing/2014/main" id="{7F660D38-6604-454F-943F-14BE39E16A24}"/>
                    </a:ext>
                  </a:extLst>
                </p:cNvPr>
                <p:cNvPicPr/>
                <p:nvPr/>
              </p:nvPicPr>
              <p:blipFill>
                <a:blip r:embed="rId14"/>
                <a:stretch>
                  <a:fillRect/>
                </a:stretch>
              </p:blipFill>
              <p:spPr>
                <a:xfrm>
                  <a:off x="3046390" y="5432497"/>
                  <a:ext cx="18000" cy="18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40" name="Ink 39">
                <a:extLst>
                  <a:ext uri="{FF2B5EF4-FFF2-40B4-BE49-F238E27FC236}">
                    <a16:creationId xmlns:a16="http://schemas.microsoft.com/office/drawing/2014/main" id="{CB16D387-D5DB-47AC-97F6-51C5EF4C7882}"/>
                  </a:ext>
                </a:extLst>
              </p14:cNvPr>
              <p14:cNvContentPartPr/>
              <p14:nvPr/>
            </p14:nvContentPartPr>
            <p14:xfrm>
              <a:off x="4739694" y="4813585"/>
              <a:ext cx="360" cy="360"/>
            </p14:xfrm>
          </p:contentPart>
        </mc:Choice>
        <mc:Fallback>
          <p:pic>
            <p:nvPicPr>
              <p:cNvPr id="40" name="Ink 39">
                <a:extLst>
                  <a:ext uri="{FF2B5EF4-FFF2-40B4-BE49-F238E27FC236}">
                    <a16:creationId xmlns:a16="http://schemas.microsoft.com/office/drawing/2014/main" id="{CB16D387-D5DB-47AC-97F6-51C5EF4C7882}"/>
                  </a:ext>
                </a:extLst>
              </p:cNvPr>
              <p:cNvPicPr/>
              <p:nvPr/>
            </p:nvPicPr>
            <p:blipFill>
              <a:blip r:embed="rId14"/>
              <a:stretch>
                <a:fillRect/>
              </a:stretch>
            </p:blipFill>
            <p:spPr>
              <a:xfrm>
                <a:off x="4731054" y="480458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42" name="Ink 41">
                <a:extLst>
                  <a:ext uri="{FF2B5EF4-FFF2-40B4-BE49-F238E27FC236}">
                    <a16:creationId xmlns:a16="http://schemas.microsoft.com/office/drawing/2014/main" id="{060A51E0-5E45-49F3-B9CA-BDF1AA8DD810}"/>
                  </a:ext>
                </a:extLst>
              </p14:cNvPr>
              <p14:cNvContentPartPr/>
              <p14:nvPr/>
            </p14:nvContentPartPr>
            <p14:xfrm>
              <a:off x="-2238906" y="1859785"/>
              <a:ext cx="360" cy="360"/>
            </p14:xfrm>
          </p:contentPart>
        </mc:Choice>
        <mc:Fallback>
          <p:pic>
            <p:nvPicPr>
              <p:cNvPr id="42" name="Ink 41">
                <a:extLst>
                  <a:ext uri="{FF2B5EF4-FFF2-40B4-BE49-F238E27FC236}">
                    <a16:creationId xmlns:a16="http://schemas.microsoft.com/office/drawing/2014/main" id="{060A51E0-5E45-49F3-B9CA-BDF1AA8DD810}"/>
                  </a:ext>
                </a:extLst>
              </p:cNvPr>
              <p:cNvPicPr/>
              <p:nvPr/>
            </p:nvPicPr>
            <p:blipFill>
              <a:blip r:embed="rId14"/>
              <a:stretch>
                <a:fillRect/>
              </a:stretch>
            </p:blipFill>
            <p:spPr>
              <a:xfrm>
                <a:off x="-2247906" y="1851145"/>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3" name="Ink 42">
                <a:extLst>
                  <a:ext uri="{FF2B5EF4-FFF2-40B4-BE49-F238E27FC236}">
                    <a16:creationId xmlns:a16="http://schemas.microsoft.com/office/drawing/2014/main" id="{3D87E792-22CA-49D2-8E4D-987D6520DD1D}"/>
                  </a:ext>
                </a:extLst>
              </p14:cNvPr>
              <p14:cNvContentPartPr/>
              <p14:nvPr/>
            </p14:nvContentPartPr>
            <p14:xfrm>
              <a:off x="-452437" y="1060945"/>
              <a:ext cx="360" cy="360"/>
            </p14:xfrm>
          </p:contentPart>
        </mc:Choice>
        <mc:Fallback>
          <p:pic>
            <p:nvPicPr>
              <p:cNvPr id="43" name="Ink 42">
                <a:extLst>
                  <a:ext uri="{FF2B5EF4-FFF2-40B4-BE49-F238E27FC236}">
                    <a16:creationId xmlns:a16="http://schemas.microsoft.com/office/drawing/2014/main" id="{3D87E792-22CA-49D2-8E4D-987D6520DD1D}"/>
                  </a:ext>
                </a:extLst>
              </p:cNvPr>
              <p:cNvPicPr/>
              <p:nvPr/>
            </p:nvPicPr>
            <p:blipFill>
              <a:blip r:embed="rId14"/>
              <a:stretch>
                <a:fillRect/>
              </a:stretch>
            </p:blipFill>
            <p:spPr>
              <a:xfrm>
                <a:off x="-461437" y="1051945"/>
                <a:ext cx="18000" cy="18000"/>
              </a:xfrm>
              <a:prstGeom prst="rect">
                <a:avLst/>
              </a:prstGeom>
            </p:spPr>
          </p:pic>
        </mc:Fallback>
      </mc:AlternateContent>
    </p:spTree>
    <p:extLst>
      <p:ext uri="{BB962C8B-B14F-4D97-AF65-F5344CB8AC3E}">
        <p14:creationId xmlns:p14="http://schemas.microsoft.com/office/powerpoint/2010/main" val="55810123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2E66E14D-3865-42F3-8E23-9E67E0CA5D85}"/>
              </a:ext>
            </a:extLst>
          </p:cNvPr>
          <p:cNvPicPr/>
          <p:nvPr/>
        </p:nvPicPr>
        <p:blipFill rotWithShape="1">
          <a:blip r:embed="rId2"/>
          <a:srcRect l="11403" t="27995" r="4074" b="5071"/>
          <a:stretch/>
        </p:blipFill>
        <p:spPr bwMode="auto">
          <a:xfrm>
            <a:off x="441139" y="653995"/>
            <a:ext cx="5413117" cy="3258394"/>
          </a:xfrm>
          <a:prstGeom prst="rect">
            <a:avLst/>
          </a:prstGeom>
          <a:extLst>
            <a:ext uri="{53640926-AAD7-44D8-BBD7-CCE9431645EC}">
              <a14:shadowObscured xmlns:a14="http://schemas.microsoft.com/office/drawing/2010/main"/>
            </a:ext>
          </a:extLst>
        </p:spPr>
      </p:pic>
      <p:cxnSp>
        <p:nvCxnSpPr>
          <p:cNvPr id="13" name="Straight Connector 12">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9612831-D7FE-484D-B272-F80292B2600C}"/>
              </a:ext>
            </a:extLst>
          </p:cNvPr>
          <p:cNvPicPr/>
          <p:nvPr/>
        </p:nvPicPr>
        <p:blipFill rotWithShape="1">
          <a:blip r:embed="rId3"/>
          <a:srcRect l="10331" t="27346" r="3182" b="5269"/>
          <a:stretch/>
        </p:blipFill>
        <p:spPr bwMode="auto">
          <a:xfrm>
            <a:off x="6211618" y="567558"/>
            <a:ext cx="5537595" cy="3344831"/>
          </a:xfrm>
          <a:prstGeom prst="rect">
            <a:avLst/>
          </a:prstGeom>
          <a:extLst>
            <a:ext uri="{53640926-AAD7-44D8-BBD7-CCE9431645EC}">
              <a14:shadowObscured xmlns:a14="http://schemas.microsoft.com/office/drawing/2010/main"/>
            </a:ext>
          </a:extLst>
        </p:spPr>
      </p:pic>
      <p:sp>
        <p:nvSpPr>
          <p:cNvPr id="15" name="Rectangle 14">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D3A796D-ABD9-4CA7-ACF0-FAEB3968C8FD}"/>
              </a:ext>
            </a:extLst>
          </p:cNvPr>
          <p:cNvSpPr>
            <a:spLocks noGrp="1"/>
          </p:cNvSpPr>
          <p:nvPr>
            <p:ph type="title"/>
          </p:nvPr>
        </p:nvSpPr>
        <p:spPr>
          <a:xfrm>
            <a:off x="679600" y="4596992"/>
            <a:ext cx="3353432" cy="1607013"/>
          </a:xfrm>
        </p:spPr>
        <p:txBody>
          <a:bodyPr anchor="ctr">
            <a:normAutofit/>
          </a:bodyPr>
          <a:lstStyle/>
          <a:p>
            <a:r>
              <a:rPr lang="en-US" b="1">
                <a:solidFill>
                  <a:srgbClr val="FFFFFF"/>
                </a:solidFill>
              </a:rPr>
              <a:t>4. Results  </a:t>
            </a:r>
            <a:br>
              <a:rPr lang="en-US">
                <a:solidFill>
                  <a:srgbClr val="FFFFFF"/>
                </a:solidFill>
              </a:rPr>
            </a:br>
            <a:endParaRPr lang="en-US">
              <a:solidFill>
                <a:srgbClr val="FFFFFF"/>
              </a:solidFill>
            </a:endParaRPr>
          </a:p>
        </p:txBody>
      </p:sp>
      <p:sp>
        <p:nvSpPr>
          <p:cNvPr id="3" name="Content Placeholder 2">
            <a:extLst>
              <a:ext uri="{FF2B5EF4-FFF2-40B4-BE49-F238E27FC236}">
                <a16:creationId xmlns:a16="http://schemas.microsoft.com/office/drawing/2014/main" id="{622FDB39-0FE4-440D-8CE3-272A98524CB6}"/>
              </a:ext>
            </a:extLst>
          </p:cNvPr>
          <p:cNvSpPr>
            <a:spLocks noGrp="1"/>
          </p:cNvSpPr>
          <p:nvPr>
            <p:ph idx="1"/>
          </p:nvPr>
        </p:nvSpPr>
        <p:spPr>
          <a:xfrm>
            <a:off x="4271491" y="4596992"/>
            <a:ext cx="7240909" cy="1607012"/>
          </a:xfrm>
        </p:spPr>
        <p:txBody>
          <a:bodyPr>
            <a:normAutofit/>
          </a:bodyPr>
          <a:lstStyle/>
          <a:p>
            <a:pPr fontAlgn="base"/>
            <a:r>
              <a:rPr lang="en-US">
                <a:solidFill>
                  <a:srgbClr val="FFFFFF"/>
                </a:solidFill>
              </a:rPr>
              <a:t>Here is my merged table with cluster labels for each borough.</a:t>
            </a:r>
          </a:p>
          <a:p>
            <a:endParaRPr lang="en-US">
              <a:solidFill>
                <a:srgbClr val="FFFFFF"/>
              </a:solidFill>
            </a:endParaRPr>
          </a:p>
        </p:txBody>
      </p:sp>
    </p:spTree>
    <p:extLst>
      <p:ext uri="{BB962C8B-B14F-4D97-AF65-F5344CB8AC3E}">
        <p14:creationId xmlns:p14="http://schemas.microsoft.com/office/powerpoint/2010/main" val="1206332231"/>
      </p:ext>
    </p:extLst>
  </p:cSld>
  <p:clrMapOvr>
    <a:masterClrMapping/>
  </p:clrMapOvr>
</p:sld>
</file>

<file path=ppt/theme/theme1.xml><?xml version="1.0" encoding="utf-8"?>
<a:theme xmlns:a="http://schemas.openxmlformats.org/drawingml/2006/main" name="DividendVTI">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340FBF5-CE22-4CB2-841B-DC40463B86A3}">
  <ds:schemaRefs>
    <ds:schemaRef ds:uri="http://schemas.microsoft.com/sharepoint/v3/contenttype/forms"/>
  </ds:schemaRefs>
</ds:datastoreItem>
</file>

<file path=customXml/itemProps2.xml><?xml version="1.0" encoding="utf-8"?>
<ds:datastoreItem xmlns:ds="http://schemas.openxmlformats.org/officeDocument/2006/customXml" ds:itemID="{082F2A3E-7B59-4459-8461-6C50C5D55D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DDAA65C-2A3E-41E3-8210-42F87A33F1C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1205</Words>
  <Application>Microsoft Office PowerPoint</Application>
  <PresentationFormat>Widescreen</PresentationFormat>
  <Paragraphs>81</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Franklin Gothic Book</vt:lpstr>
      <vt:lpstr>Franklin Gothic Demi</vt:lpstr>
      <vt:lpstr>Times New Roman</vt:lpstr>
      <vt:lpstr>Wingdings 2</vt:lpstr>
      <vt:lpstr>DividendVTI</vt:lpstr>
      <vt:lpstr>Segmenting and clustering of New York City to find best location for new Pharmacy using IBM Watson studio and foursquare website. Nada Abouebeid </vt:lpstr>
      <vt:lpstr>Introduction</vt:lpstr>
      <vt:lpstr>Problem</vt:lpstr>
      <vt:lpstr>PowerPoint Presentation</vt:lpstr>
      <vt:lpstr>. Data acquisition and cleaning </vt:lpstr>
      <vt:lpstr>2.2 Data cleaning </vt:lpstr>
      <vt:lpstr>after finding the geographical coordinate of New York City (40.7127281, -74.0060152) we visualize it in folium map </vt:lpstr>
      <vt:lpstr>3. Machine learning and clustering  </vt:lpstr>
      <vt:lpstr>4. Results   </vt:lpstr>
      <vt:lpstr>4.1.  clusters tables and bar charts    </vt:lpstr>
      <vt:lpstr>Cluster 0 horizontal bar chart  </vt:lpstr>
      <vt:lpstr>4.1.  clusters tables and bar charts    </vt:lpstr>
      <vt:lpstr>Cluster 1 horizontal bar chart  </vt:lpstr>
      <vt:lpstr>Cluster 2: </vt:lpstr>
      <vt:lpstr>Cluster 2 horizontal bar chart  </vt:lpstr>
      <vt:lpstr>Cluster 3: </vt:lpstr>
      <vt:lpstr>Cluster 3 horizontal bar chart  </vt:lpstr>
      <vt:lpstr>Cluster 4</vt:lpstr>
      <vt:lpstr>Cluster 4 horizontal bar chart  </vt:lpstr>
      <vt:lpstr>5. Discussion: </vt:lpstr>
      <vt:lpstr>cont. Discussion</vt:lpstr>
      <vt:lpstr>PowerPoint Presentation</vt:lpstr>
      <vt:lpstr>6.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2020-08-13T19:59:48Z</dcterms:created>
  <dcterms:modified xsi:type="dcterms:W3CDTF">2020-08-13T21:05:47Z</dcterms:modified>
</cp:coreProperties>
</file>